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71" r:id="rId6"/>
    <p:sldId id="264" r:id="rId7"/>
    <p:sldId id="262" r:id="rId8"/>
    <p:sldId id="269" r:id="rId9"/>
    <p:sldId id="272" r:id="rId10"/>
    <p:sldId id="275" r:id="rId11"/>
    <p:sldId id="273" r:id="rId12"/>
    <p:sldId id="274" r:id="rId13"/>
    <p:sldId id="276" r:id="rId14"/>
    <p:sldId id="277" r:id="rId15"/>
    <p:sldId id="280" r:id="rId16"/>
    <p:sldId id="278"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1895" autoAdjust="0"/>
  </p:normalViewPr>
  <p:slideViewPr>
    <p:cSldViewPr snapToGrid="0">
      <p:cViewPr varScale="1">
        <p:scale>
          <a:sx n="60" d="100"/>
          <a:sy n="60" d="100"/>
        </p:scale>
        <p:origin x="9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732DB-9B01-1804-020C-476E3F5C9A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D0F256-BF93-5CB7-25DB-B303DE4FCC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0A24C7-527A-A35D-5F17-2E991D2BD9C7}"/>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5" name="Footer Placeholder 4">
            <a:extLst>
              <a:ext uri="{FF2B5EF4-FFF2-40B4-BE49-F238E27FC236}">
                <a16:creationId xmlns:a16="http://schemas.microsoft.com/office/drawing/2014/main" id="{46A9C24A-4909-6E9A-59C7-26ED0C1E8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027FE-1999-9EDF-25B1-74AF41D77E04}"/>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192185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536DB-5A69-32DB-F99C-1BE446B63D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9B91DF-0BF5-257F-C7AF-37725FC6B7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642C0-403F-95C9-979A-F2569CF22CA6}"/>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5" name="Footer Placeholder 4">
            <a:extLst>
              <a:ext uri="{FF2B5EF4-FFF2-40B4-BE49-F238E27FC236}">
                <a16:creationId xmlns:a16="http://schemas.microsoft.com/office/drawing/2014/main" id="{7DBF2A01-F79D-FC84-E0B3-A60F3178AF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160AD3-A53C-D77A-0C1D-FB86302F187B}"/>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162497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CA58E5-561B-69AC-4042-EBDC44EF38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8232B8-47EA-0DCB-4E7B-5D6DF4E127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D21CE-B821-E8C9-254A-AE577DF95A88}"/>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5" name="Footer Placeholder 4">
            <a:extLst>
              <a:ext uri="{FF2B5EF4-FFF2-40B4-BE49-F238E27FC236}">
                <a16:creationId xmlns:a16="http://schemas.microsoft.com/office/drawing/2014/main" id="{27E75B81-64E6-51EC-E6EB-00BE05F6D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11043-D346-6594-FB10-E62A4D772EE8}"/>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2876705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AAD5-A96D-0474-A08B-06242D77B4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E4B8E-0694-D553-B60F-77E91ADD32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EB8C5-7D64-08CF-6392-B1EA27C9A96F}"/>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5" name="Footer Placeholder 4">
            <a:extLst>
              <a:ext uri="{FF2B5EF4-FFF2-40B4-BE49-F238E27FC236}">
                <a16:creationId xmlns:a16="http://schemas.microsoft.com/office/drawing/2014/main" id="{980C9F4E-71E3-6CA7-0E20-AE8213D9EB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1A7C8D-0FA6-1559-D0FA-0D5A842A6A39}"/>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268218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EB59A-9795-C421-3DFB-EFE2FF6184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31972D-F35B-B3EE-4E84-AC6A5E4E07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CA05F9-97BC-C8DE-CA0F-CDF5A959F7E8}"/>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5" name="Footer Placeholder 4">
            <a:extLst>
              <a:ext uri="{FF2B5EF4-FFF2-40B4-BE49-F238E27FC236}">
                <a16:creationId xmlns:a16="http://schemas.microsoft.com/office/drawing/2014/main" id="{F5C04B3F-840C-D789-E137-4E656C0C7A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BBAA0-5A12-CB7C-C01E-FB6C75CA1482}"/>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103531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9AD7D-658A-EEF4-5818-FCE3139AA7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25851E-F0C2-AE04-9BED-7334C439F8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BFFC9-CC37-0C5F-979A-8A1D48FC75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2986BA-C0FF-E8CA-F0B7-688F9FF1A393}"/>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6" name="Footer Placeholder 5">
            <a:extLst>
              <a:ext uri="{FF2B5EF4-FFF2-40B4-BE49-F238E27FC236}">
                <a16:creationId xmlns:a16="http://schemas.microsoft.com/office/drawing/2014/main" id="{9368AE1A-E861-2C3F-4EEA-E36DC55DFA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F32539-FE14-1753-2C25-6B7647E41475}"/>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89090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56613-AC21-9893-C25E-7EADF75FAF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92E29A-40CD-97B8-CCD3-E80AF1F00D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59F9FB-FF2E-606C-2E97-597E0DBBDE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840551-2371-9420-6BD9-967BCC7679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C2DF25-95F3-BEF9-070B-59356CF9E9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580043-349F-7DB3-9659-A80AD8EE9EC5}"/>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8" name="Footer Placeholder 7">
            <a:extLst>
              <a:ext uri="{FF2B5EF4-FFF2-40B4-BE49-F238E27FC236}">
                <a16:creationId xmlns:a16="http://schemas.microsoft.com/office/drawing/2014/main" id="{38B633DE-895C-DF9E-A588-9B88E28BEF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4BC40D-09C5-1A66-4BFF-E4BA405D08F3}"/>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3323531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926A3-FB52-E109-7B9E-40B094331B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A156BC-5764-C10F-814B-CDD714184812}"/>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4" name="Footer Placeholder 3">
            <a:extLst>
              <a:ext uri="{FF2B5EF4-FFF2-40B4-BE49-F238E27FC236}">
                <a16:creationId xmlns:a16="http://schemas.microsoft.com/office/drawing/2014/main" id="{9707DAD7-B7C4-B48F-C9B9-B80B62711A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808E28-E684-AA27-1179-01DD66A1EF6A}"/>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416992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F46CE2-A498-7B37-9B1C-F84729B3F0F6}"/>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3" name="Footer Placeholder 2">
            <a:extLst>
              <a:ext uri="{FF2B5EF4-FFF2-40B4-BE49-F238E27FC236}">
                <a16:creationId xmlns:a16="http://schemas.microsoft.com/office/drawing/2014/main" id="{D0E5A5D6-DA30-A54C-6B01-327ADB3128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34127A-EF0C-E61A-2980-D6E1E1205752}"/>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2165893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6525-153B-1BD2-011F-B48E8A82FE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1F82A1-ACE4-883C-BA2F-D9B09F9C1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3C9FD0-6369-0E36-7168-0A6F8A43B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F5ED7-7316-722B-D862-A5FD9DC9697B}"/>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6" name="Footer Placeholder 5">
            <a:extLst>
              <a:ext uri="{FF2B5EF4-FFF2-40B4-BE49-F238E27FC236}">
                <a16:creationId xmlns:a16="http://schemas.microsoft.com/office/drawing/2014/main" id="{DE14BD80-D71D-2829-2877-447C36EC56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02B160-2EFD-D177-B990-F66651513C9D}"/>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3960805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80A67-122E-0AA4-81E4-B0E950FF60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D8DDE4-29D3-5649-872E-2344151CE9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C5DC95-6F0D-6E7B-B314-6BC612260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6AD946-0142-261C-C5FA-25278FBC74B4}"/>
              </a:ext>
            </a:extLst>
          </p:cNvPr>
          <p:cNvSpPr>
            <a:spLocks noGrp="1"/>
          </p:cNvSpPr>
          <p:nvPr>
            <p:ph type="dt" sz="half" idx="10"/>
          </p:nvPr>
        </p:nvSpPr>
        <p:spPr/>
        <p:txBody>
          <a:bodyPr/>
          <a:lstStyle/>
          <a:p>
            <a:fld id="{DA666DC9-2928-4B21-848D-7DE56E59144C}" type="datetimeFigureOut">
              <a:rPr lang="en-US" smtClean="0"/>
              <a:t>3/6/2025</a:t>
            </a:fld>
            <a:endParaRPr lang="en-US"/>
          </a:p>
        </p:txBody>
      </p:sp>
      <p:sp>
        <p:nvSpPr>
          <p:cNvPr id="6" name="Footer Placeholder 5">
            <a:extLst>
              <a:ext uri="{FF2B5EF4-FFF2-40B4-BE49-F238E27FC236}">
                <a16:creationId xmlns:a16="http://schemas.microsoft.com/office/drawing/2014/main" id="{7485765F-B683-65CF-D0F6-1131C7E4FC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36F014-2DE6-9EB9-7C90-8ED977C15393}"/>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444606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83C481-2FD8-8893-A441-452B1AD373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6B9A1C-6095-F243-5887-A53E1BF11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781E7-5C08-F271-F990-B667B561D0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66DC9-2928-4B21-848D-7DE56E59144C}" type="datetimeFigureOut">
              <a:rPr lang="en-US" smtClean="0"/>
              <a:t>3/6/2025</a:t>
            </a:fld>
            <a:endParaRPr lang="en-US"/>
          </a:p>
        </p:txBody>
      </p:sp>
      <p:sp>
        <p:nvSpPr>
          <p:cNvPr id="5" name="Footer Placeholder 4">
            <a:extLst>
              <a:ext uri="{FF2B5EF4-FFF2-40B4-BE49-F238E27FC236}">
                <a16:creationId xmlns:a16="http://schemas.microsoft.com/office/drawing/2014/main" id="{120293A0-12A7-1FC5-13AC-D9BBDF658F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10DE3E-7E35-FE31-1792-6E84364726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2EBDDB-3981-4A9D-B2B6-0546C161EC4A}" type="slidenum">
              <a:rPr lang="en-US" smtClean="0"/>
              <a:t>‹#›</a:t>
            </a:fld>
            <a:endParaRPr lang="en-US"/>
          </a:p>
        </p:txBody>
      </p:sp>
    </p:spTree>
    <p:extLst>
      <p:ext uri="{BB962C8B-B14F-4D97-AF65-F5344CB8AC3E}">
        <p14:creationId xmlns:p14="http://schemas.microsoft.com/office/powerpoint/2010/main" val="136376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white rectangular frame with popsicle and lemons&#10;&#10;Description automatically generated">
            <a:extLst>
              <a:ext uri="{FF2B5EF4-FFF2-40B4-BE49-F238E27FC236}">
                <a16:creationId xmlns:a16="http://schemas.microsoft.com/office/drawing/2014/main" id="{17596EAD-F6CE-B591-2099-91A40107B6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9" y="-2667003"/>
            <a:ext cx="6858002" cy="12192001"/>
          </a:xfrm>
          <a:prstGeom prst="rect">
            <a:avLst/>
          </a:prstGeom>
        </p:spPr>
      </p:pic>
      <p:sp>
        <p:nvSpPr>
          <p:cNvPr id="8" name="TextBox 7">
            <a:extLst>
              <a:ext uri="{FF2B5EF4-FFF2-40B4-BE49-F238E27FC236}">
                <a16:creationId xmlns:a16="http://schemas.microsoft.com/office/drawing/2014/main" id="{C6695453-C581-7EBD-9EAF-384DA17EB040}"/>
              </a:ext>
            </a:extLst>
          </p:cNvPr>
          <p:cNvSpPr txBox="1"/>
          <p:nvPr/>
        </p:nvSpPr>
        <p:spPr>
          <a:xfrm>
            <a:off x="1082351" y="1034946"/>
            <a:ext cx="9881117" cy="4452757"/>
          </a:xfrm>
          <a:prstGeom prst="rect">
            <a:avLst/>
          </a:prstGeom>
          <a:noFill/>
        </p:spPr>
        <p:txBody>
          <a:bodyPr wrap="square">
            <a:spAutoFit/>
          </a:bodyPr>
          <a:lstStyle/>
          <a:p>
            <a:pPr algn="ctr"/>
            <a:r>
              <a:rPr lang="en-US" sz="2000" b="1" dirty="0">
                <a:solidFill>
                  <a:srgbClr val="0070C0"/>
                </a:solidFill>
                <a:latin typeface="Times New Roman" pitchFamily="18" charset="0"/>
                <a:cs typeface="Times New Roman" pitchFamily="18" charset="0"/>
              </a:rPr>
              <a:t>UỶ BAN NHÂN DÂN QUẬN BÌNH THẠNH</a:t>
            </a:r>
          </a:p>
          <a:p>
            <a:pPr algn="ctr"/>
            <a:r>
              <a:rPr lang="en-US" sz="2000" b="1" dirty="0">
                <a:solidFill>
                  <a:srgbClr val="0070C0"/>
                </a:solidFill>
                <a:latin typeface="Times New Roman" pitchFamily="18" charset="0"/>
                <a:cs typeface="Times New Roman" pitchFamily="18" charset="0"/>
              </a:rPr>
              <a:t>TRƯỜNG MẦM </a:t>
            </a:r>
            <a:r>
              <a:rPr lang="vi-VN" sz="2000" b="1" dirty="0">
                <a:solidFill>
                  <a:srgbClr val="0070C0"/>
                </a:solidFill>
                <a:latin typeface="Times New Roman" pitchFamily="18" charset="0"/>
                <a:cs typeface="Times New Roman" pitchFamily="18" charset="0"/>
              </a:rPr>
              <a:t>NON </a:t>
            </a:r>
            <a:r>
              <a:rPr lang="en-US" sz="2000" b="1" dirty="0">
                <a:solidFill>
                  <a:srgbClr val="0070C0"/>
                </a:solidFill>
                <a:latin typeface="Times New Roman" pitchFamily="18" charset="0"/>
                <a:cs typeface="Times New Roman" pitchFamily="18" charset="0"/>
              </a:rPr>
              <a:t>HỒNG NHI</a:t>
            </a:r>
          </a:p>
          <a:p>
            <a:pPr algn="ctr"/>
            <a:endParaRPr lang="en-US" sz="2800" dirty="0">
              <a:solidFill>
                <a:srgbClr val="FF0000"/>
              </a:solidFill>
              <a:latin typeface="Times New Roman" pitchFamily="18" charset="0"/>
              <a:cs typeface="Times New Roman" pitchFamily="18" charset="0"/>
            </a:endParaRPr>
          </a:p>
          <a:p>
            <a:pPr algn="ctr"/>
            <a:r>
              <a:rPr lang="en-US" sz="3600" b="1" dirty="0">
                <a:solidFill>
                  <a:srgbClr val="FF0066"/>
                </a:solidFill>
                <a:latin typeface="Times New Roman" pitchFamily="18" charset="0"/>
                <a:cs typeface="Times New Roman" pitchFamily="18" charset="0"/>
              </a:rPr>
              <a:t>TUYÊN TRUYỀN PHÁP LUẬT </a:t>
            </a:r>
            <a:endParaRPr lang="vi-VN" sz="3600" b="1" dirty="0">
              <a:solidFill>
                <a:srgbClr val="FF0066"/>
              </a:solidFill>
              <a:latin typeface="Times New Roman" pitchFamily="18" charset="0"/>
              <a:cs typeface="Times New Roman" pitchFamily="18" charset="0"/>
            </a:endParaRPr>
          </a:p>
          <a:p>
            <a:pPr algn="ctr"/>
            <a:r>
              <a:rPr lang="en-US" sz="3600" b="1" dirty="0">
                <a:solidFill>
                  <a:srgbClr val="FF0066"/>
                </a:solidFill>
                <a:latin typeface="Times New Roman" pitchFamily="18" charset="0"/>
                <a:cs typeface="Times New Roman" pitchFamily="18" charset="0"/>
              </a:rPr>
              <a:t>THÁNG </a:t>
            </a:r>
            <a:r>
              <a:rPr lang="vi-VN" sz="3600" b="1" dirty="0">
                <a:solidFill>
                  <a:srgbClr val="FF0066"/>
                </a:solidFill>
                <a:latin typeface="Times New Roman" pitchFamily="18" charset="0"/>
                <a:cs typeface="Times New Roman" pitchFamily="18" charset="0"/>
              </a:rPr>
              <a:t>3</a:t>
            </a:r>
          </a:p>
          <a:p>
            <a:pPr algn="ctr"/>
            <a:endParaRPr lang="vi-VN" sz="3600" b="1" dirty="0">
              <a:solidFill>
                <a:srgbClr val="FF0066"/>
              </a:solidFill>
              <a:latin typeface="Times New Roman" pitchFamily="18" charset="0"/>
              <a:cs typeface="Times New Roman" pitchFamily="18" charset="0"/>
            </a:endParaRPr>
          </a:p>
          <a:p>
            <a:pPr algn="ctr"/>
            <a:r>
              <a:rPr lang="vi-VN" sz="3200" b="1" dirty="0">
                <a:solidFill>
                  <a:srgbClr val="FF0000"/>
                </a:solidFill>
                <a:effectLst/>
                <a:latin typeface="Times New Roman" panose="02020603050405020304" pitchFamily="18" charset="0"/>
                <a:ea typeface="Calibri" panose="020F0502020204030204" pitchFamily="34" charset="0"/>
              </a:rPr>
              <a:t>S</a:t>
            </a:r>
            <a:r>
              <a:rPr lang="en-US" sz="2900" b="1" dirty="0">
                <a:solidFill>
                  <a:srgbClr val="FF0000"/>
                </a:solidFill>
                <a:effectLst/>
                <a:latin typeface="Times New Roman" panose="02020603050405020304" pitchFamily="18" charset="0"/>
                <a:ea typeface="Calibri" panose="020F0502020204030204" pitchFamily="34" charset="0"/>
              </a:rPr>
              <a:t>ố</a:t>
            </a:r>
            <a:r>
              <a:rPr lang="vi-VN" sz="2900" b="1" dirty="0">
                <a:solidFill>
                  <a:srgbClr val="FF0000"/>
                </a:solidFill>
                <a:effectLst/>
                <a:latin typeface="Times New Roman" panose="02020603050405020304" pitchFamily="18" charset="0"/>
                <a:ea typeface="Calibri" panose="020F0502020204030204" pitchFamily="34" charset="0"/>
              </a:rPr>
              <a:t>:</a:t>
            </a:r>
            <a:r>
              <a:rPr lang="vi-VN" sz="2900" b="1" dirty="0">
                <a:solidFill>
                  <a:srgbClr val="FF0000"/>
                </a:solidFill>
                <a:latin typeface="Times New Roman" panose="02020603050405020304" pitchFamily="18" charset="0"/>
                <a:ea typeface="Calibri" panose="020F0502020204030204" pitchFamily="34" charset="0"/>
              </a:rPr>
              <a:t> </a:t>
            </a:r>
            <a:r>
              <a:rPr lang="en-US" sz="2900" b="1" dirty="0">
                <a:solidFill>
                  <a:srgbClr val="FF0000"/>
                </a:solidFill>
                <a:effectLst/>
                <a:latin typeface="Times New Roman" panose="02020603050405020304" pitchFamily="18" charset="0"/>
                <a:ea typeface="Calibri" panose="020F0502020204030204" pitchFamily="34" charset="0"/>
              </a:rPr>
              <a:t>104/2016/QH 13</a:t>
            </a:r>
            <a:endParaRPr lang="vi-VN" sz="2900" b="1" kern="0" dirty="0">
              <a:solidFill>
                <a:srgbClr val="FF0000"/>
              </a:solidFill>
              <a:effectLst/>
              <a:latin typeface="Times New Roman" pitchFamily="18" charset="0"/>
              <a:ea typeface="Times New Roman" panose="02020603050405020304" pitchFamily="18" charset="0"/>
              <a:cs typeface="Times New Roman" pitchFamily="18" charset="0"/>
            </a:endParaRPr>
          </a:p>
          <a:p>
            <a:pPr algn="ctr">
              <a:lnSpc>
                <a:spcPct val="115000"/>
              </a:lnSpc>
            </a:pPr>
            <a:r>
              <a:rPr lang="en-US" sz="2900" b="1" dirty="0">
                <a:solidFill>
                  <a:srgbClr val="FF0000"/>
                </a:solidFill>
                <a:effectLst/>
                <a:latin typeface="Times New Roman" panose="02020603050405020304" pitchFamily="18" charset="0"/>
                <a:ea typeface="Calibri" panose="020F0502020204030204" pitchFamily="34" charset="0"/>
              </a:rPr>
              <a:t>L</a:t>
            </a:r>
            <a:r>
              <a:rPr lang="vi-VN" sz="2900" b="1" dirty="0">
                <a:solidFill>
                  <a:srgbClr val="FF0000"/>
                </a:solidFill>
                <a:effectLst/>
                <a:latin typeface="Times New Roman" panose="02020603050405020304" pitchFamily="18" charset="0"/>
                <a:ea typeface="Calibri" panose="020F0502020204030204" pitchFamily="34" charset="0"/>
              </a:rPr>
              <a:t>UẬT TIẾP CẬN THÔNG TIN</a:t>
            </a:r>
            <a:endParaRPr lang="en-US" sz="29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ctr"/>
            <a:endParaRPr lang="en-US" dirty="0">
              <a:solidFill>
                <a:srgbClr val="FF0000"/>
              </a:solidFill>
              <a:latin typeface="Times New Roman" pitchFamily="18" charset="0"/>
              <a:cs typeface="Times New Roman" pitchFamily="18" charset="0"/>
            </a:endParaRPr>
          </a:p>
          <a:p>
            <a:pPr algn="ctr"/>
            <a:r>
              <a:rPr lang="vi-VN" sz="2400" i="1" dirty="0">
                <a:solidFill>
                  <a:srgbClr val="000099"/>
                </a:solidFill>
                <a:latin typeface="Times New Roman" pitchFamily="18" charset="0"/>
                <a:cs typeface="Times New Roman" pitchFamily="18" charset="0"/>
              </a:rPr>
              <a:t>                                                              </a:t>
            </a:r>
            <a:r>
              <a:rPr lang="en-US" sz="2400" i="1" dirty="0">
                <a:solidFill>
                  <a:srgbClr val="000099"/>
                </a:solidFill>
                <a:latin typeface="Times New Roman" pitchFamily="18" charset="0"/>
                <a:cs typeface="Times New Roman" pitchFamily="18" charset="0"/>
              </a:rPr>
              <a:t>Bình </a:t>
            </a:r>
            <a:r>
              <a:rPr lang="en-US" sz="2400" i="1" dirty="0" err="1">
                <a:solidFill>
                  <a:srgbClr val="000099"/>
                </a:solidFill>
                <a:latin typeface="Times New Roman" pitchFamily="18" charset="0"/>
                <a:cs typeface="Times New Roman" pitchFamily="18" charset="0"/>
              </a:rPr>
              <a:t>Thạnh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06</a:t>
            </a:r>
            <a:r>
              <a:rPr lang="vi-VN"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a:t>
            </a:r>
            <a:r>
              <a:rPr lang="vi-VN" sz="2400" i="1" dirty="0">
                <a:solidFill>
                  <a:srgbClr val="000099"/>
                </a:solidFill>
                <a:latin typeface="Times New Roman" pitchFamily="18" charset="0"/>
                <a:cs typeface="Times New Roman" pitchFamily="18" charset="0"/>
              </a:rPr>
              <a:t>3</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2025  </a:t>
            </a:r>
          </a:p>
        </p:txBody>
      </p:sp>
    </p:spTree>
    <p:extLst>
      <p:ext uri="{BB962C8B-B14F-4D97-AF65-F5344CB8AC3E}">
        <p14:creationId xmlns:p14="http://schemas.microsoft.com/office/powerpoint/2010/main" val="3600517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055829D-9063-5730-5A2A-5B215FB4A8A4}"/>
              </a:ext>
            </a:extLst>
          </p:cNvPr>
          <p:cNvGrpSpPr/>
          <p:nvPr/>
        </p:nvGrpSpPr>
        <p:grpSpPr>
          <a:xfrm>
            <a:off x="3526699" y="7744"/>
            <a:ext cx="4518373" cy="5840962"/>
            <a:chOff x="3526699" y="7744"/>
            <a:chExt cx="4518373" cy="5840962"/>
          </a:xfrm>
        </p:grpSpPr>
        <p:pic>
          <p:nvPicPr>
            <p:cNvPr id="6" name="Picture 5" descr="A red and white striped bucket of popcorn&#10;&#10;Description automatically generated">
              <a:extLst>
                <a:ext uri="{FF2B5EF4-FFF2-40B4-BE49-F238E27FC236}">
                  <a16:creationId xmlns:a16="http://schemas.microsoft.com/office/drawing/2014/main" id="{0F086124-9860-EFF8-2EE9-E6B5658B8E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6699" y="7744"/>
              <a:ext cx="4518373" cy="5840962"/>
            </a:xfrm>
            <a:prstGeom prst="rect">
              <a:avLst/>
            </a:prstGeom>
          </p:spPr>
        </p:pic>
        <p:pic>
          <p:nvPicPr>
            <p:cNvPr id="7" name="Picture 6" descr="A qr code with circles&#10;&#10;Description automatically generated">
              <a:extLst>
                <a:ext uri="{FF2B5EF4-FFF2-40B4-BE49-F238E27FC236}">
                  <a16:creationId xmlns:a16="http://schemas.microsoft.com/office/drawing/2014/main" id="{C4EDF62B-C1F7-2CE1-6FA0-01FA4240C0CF}"/>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3567" t="3824" r="3337" b="3260"/>
            <a:stretch/>
          </p:blipFill>
          <p:spPr>
            <a:xfrm>
              <a:off x="4788141" y="2665548"/>
              <a:ext cx="1995488" cy="1733551"/>
            </a:xfrm>
            <a:prstGeom prst="rect">
              <a:avLst/>
            </a:prstGeom>
          </p:spPr>
        </p:pic>
      </p:grpSp>
      <p:sp>
        <p:nvSpPr>
          <p:cNvPr id="9" name="Rectangle 8">
            <a:extLst>
              <a:ext uri="{FF2B5EF4-FFF2-40B4-BE49-F238E27FC236}">
                <a16:creationId xmlns:a16="http://schemas.microsoft.com/office/drawing/2014/main" id="{5AD33446-8FE7-A94E-03A7-9C6AA97513AB}"/>
              </a:ext>
            </a:extLst>
          </p:cNvPr>
          <p:cNvSpPr/>
          <p:nvPr/>
        </p:nvSpPr>
        <p:spPr>
          <a:xfrm>
            <a:off x="2630818" y="6011418"/>
            <a:ext cx="6310133" cy="1959960"/>
          </a:xfrm>
          <a:prstGeom prst="rect">
            <a:avLst/>
          </a:prstGeom>
        </p:spPr>
        <p:txBody>
          <a:bodyPr wrap="square">
            <a:spAutoFit/>
          </a:bodyPr>
          <a:lstStyle/>
          <a:p>
            <a:pPr algn="ctr"/>
            <a:r>
              <a:rPr lang="vi-VN" sz="20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Mã QR</a:t>
            </a:r>
            <a:r>
              <a:rPr lang="vi-VN"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itchFamily="18" charset="0"/>
                <a:cs typeface="Times New Roman" pitchFamily="18" charset="0"/>
              </a:rPr>
              <a:t>luật</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phòng</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chống</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tham</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nhũng</a:t>
            </a:r>
            <a:endParaRPr lang="en-US" sz="2000" b="1" dirty="0">
              <a:solidFill>
                <a:srgbClr val="0070C0"/>
              </a:solidFill>
              <a:latin typeface="Times New Roman" pitchFamily="18" charset="0"/>
              <a:cs typeface="Times New Roman"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6918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rectangular frame with a white space&#10;&#10;Description automatically generated">
            <a:extLst>
              <a:ext uri="{FF2B5EF4-FFF2-40B4-BE49-F238E27FC236}">
                <a16:creationId xmlns:a16="http://schemas.microsoft.com/office/drawing/2014/main" id="{A80346CE-7D56-C771-7778-262CBA43286A}"/>
              </a:ext>
            </a:extLst>
          </p:cNvPr>
          <p:cNvPicPr>
            <a:picLocks noChangeAspect="1"/>
          </p:cNvPicPr>
          <p:nvPr/>
        </p:nvPicPr>
        <p:blipFill rotWithShape="1">
          <a:blip r:embed="rId2">
            <a:extLst>
              <a:ext uri="{28A0092B-C50C-407E-A947-70E740481C1C}">
                <a14:useLocalDpi xmlns:a14="http://schemas.microsoft.com/office/drawing/2010/main" val="0"/>
              </a:ext>
            </a:extLst>
          </a:blip>
          <a:srcRect l="7877" t="4722" r="8084" b="4444"/>
          <a:stretch/>
        </p:blipFill>
        <p:spPr>
          <a:xfrm rot="5400000">
            <a:off x="2667001" y="-2667001"/>
            <a:ext cx="6857999" cy="12192001"/>
          </a:xfrm>
          <a:prstGeom prst="rect">
            <a:avLst/>
          </a:prstGeom>
        </p:spPr>
      </p:pic>
      <p:sp>
        <p:nvSpPr>
          <p:cNvPr id="5" name="TextBox 3">
            <a:extLst>
              <a:ext uri="{FF2B5EF4-FFF2-40B4-BE49-F238E27FC236}">
                <a16:creationId xmlns:a16="http://schemas.microsoft.com/office/drawing/2014/main" id="{0697BDEC-5FBE-B50B-7DB4-49D8D463A4D3}"/>
              </a:ext>
            </a:extLst>
          </p:cNvPr>
          <p:cNvSpPr txBox="1"/>
          <p:nvPr/>
        </p:nvSpPr>
        <p:spPr>
          <a:xfrm>
            <a:off x="719117" y="484795"/>
            <a:ext cx="10972800" cy="5888407"/>
          </a:xfrm>
          <a:prstGeom prst="rect">
            <a:avLst/>
          </a:prstGeom>
          <a:noFill/>
        </p:spPr>
        <p:txBody>
          <a:bodyPr wrap="square">
            <a:spAutoFit/>
          </a:bodyPr>
          <a:lstStyle/>
          <a:p>
            <a:pPr>
              <a:lnSpc>
                <a:spcPct val="106000"/>
              </a:lnSpc>
              <a:spcAft>
                <a:spcPts val="0"/>
              </a:spcAft>
            </a:pPr>
            <a:r>
              <a:rPr lang="vi-VN" sz="2200" b="1" dirty="0">
                <a:solidFill>
                  <a:srgbClr val="0070C0"/>
                </a:solidFill>
                <a:latin typeface="Times New Roman" panose="02020603050405020304" pitchFamily="18" charset="0"/>
                <a:ea typeface="Times New Roman" panose="02020603050405020304" pitchFamily="18" charset="0"/>
              </a:rPr>
              <a:t>Chương I</a:t>
            </a:r>
            <a:endParaRPr lang="vi-VN" sz="2200" b="1" dirty="0">
              <a:solidFill>
                <a:srgbClr val="0070C0"/>
              </a:solidFill>
              <a:effectLst/>
              <a:latin typeface="Times New Roman" panose="02020603050405020304" pitchFamily="18" charset="0"/>
              <a:ea typeface="Times New Roman" panose="02020603050405020304" pitchFamily="18" charset="0"/>
            </a:endParaRPr>
          </a:p>
          <a:p>
            <a:pPr>
              <a:lnSpc>
                <a:spcPct val="106000"/>
              </a:lnSpc>
              <a:spcAft>
                <a:spcPts val="0"/>
              </a:spcAft>
            </a:pPr>
            <a:r>
              <a:rPr lang="en-US" sz="2200" b="1" dirty="0" err="1">
                <a:solidFill>
                  <a:srgbClr val="0070C0"/>
                </a:solidFill>
                <a:effectLst/>
                <a:latin typeface="Times New Roman" panose="02020603050405020304" pitchFamily="18" charset="0"/>
                <a:ea typeface="Times New Roman" panose="02020603050405020304" pitchFamily="18" charset="0"/>
              </a:rPr>
              <a:t>Điều</a:t>
            </a:r>
            <a:r>
              <a:rPr lang="en-US" sz="2200" b="1" dirty="0">
                <a:solidFill>
                  <a:srgbClr val="0070C0"/>
                </a:solidFill>
                <a:effectLst/>
                <a:latin typeface="Times New Roman" panose="02020603050405020304" pitchFamily="18" charset="0"/>
                <a:ea typeface="Times New Roman" panose="02020603050405020304" pitchFamily="18" charset="0"/>
              </a:rPr>
              <a:t> 2</a:t>
            </a:r>
            <a:r>
              <a:rPr lang="vi-VN" sz="2200" b="1" dirty="0">
                <a:solidFill>
                  <a:srgbClr val="0070C0"/>
                </a:solidFill>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Các</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hành</a:t>
            </a:r>
            <a:r>
              <a:rPr lang="en-US" sz="2200" b="1" dirty="0">
                <a:solidFill>
                  <a:srgbClr val="0070C0"/>
                </a:solidFill>
                <a:effectLst/>
                <a:latin typeface="Times New Roman" panose="02020603050405020304" pitchFamily="18" charset="0"/>
                <a:ea typeface="Times New Roman" panose="02020603050405020304" pitchFamily="18" charset="0"/>
              </a:rPr>
              <a:t> vi </a:t>
            </a:r>
            <a:r>
              <a:rPr lang="en-US" sz="2200" b="1" dirty="0" err="1">
                <a:solidFill>
                  <a:srgbClr val="0070C0"/>
                </a:solidFill>
                <a:effectLst/>
                <a:latin typeface="Times New Roman" panose="02020603050405020304" pitchFamily="18" charset="0"/>
                <a:ea typeface="Times New Roman" panose="02020603050405020304" pitchFamily="18" charset="0"/>
              </a:rPr>
              <a:t>tham</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nhũng</a:t>
            </a:r>
            <a:r>
              <a:rPr lang="vi-VN" sz="2200" b="1" dirty="0">
                <a:solidFill>
                  <a:srgbClr val="0070C0"/>
                </a:solidFill>
                <a:effectLst/>
                <a:latin typeface="Times New Roman" panose="02020603050405020304" pitchFamily="18" charset="0"/>
                <a:ea typeface="Times New Roman" panose="02020603050405020304" pitchFamily="18" charset="0"/>
              </a:rPr>
              <a:t>:</a:t>
            </a:r>
            <a:endParaRPr lang="en-GB" sz="2200" dirty="0">
              <a:solidFill>
                <a:srgbClr val="0070C0"/>
              </a:solidFill>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1. </a:t>
            </a:r>
            <a:r>
              <a:rPr lang="en-US" sz="2200" dirty="0" err="1">
                <a:solidFill>
                  <a:srgbClr val="000000"/>
                </a:solidFill>
                <a:effectLst/>
                <a:latin typeface="Times New Roman" panose="02020603050405020304" pitchFamily="18" charset="0"/>
                <a:ea typeface="Times New Roman" panose="02020603050405020304" pitchFamily="18" charset="0"/>
              </a:rPr>
              <a:t>Các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khu</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nước</a:t>
            </a:r>
            <a:r>
              <a:rPr lang="en-US" sz="2200" dirty="0">
                <a:solidFill>
                  <a:srgbClr val="000000"/>
                </a:solidFill>
                <a:effectLst/>
                <a:latin typeface="Times New Roman" panose="02020603050405020304" pitchFamily="18" charset="0"/>
                <a:ea typeface="Times New Roman" panose="02020603050405020304" pitchFamily="18" charset="0"/>
              </a:rPr>
              <a:t> do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khu</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nước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bao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gồm</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a)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ô </a:t>
            </a:r>
            <a:r>
              <a:rPr lang="en-US" sz="2200" dirty="0" err="1">
                <a:solidFill>
                  <a:srgbClr val="000000"/>
                </a:solidFill>
                <a:effectLst/>
                <a:latin typeface="Times New Roman" panose="02020603050405020304" pitchFamily="18" charset="0"/>
                <a:ea typeface="Times New Roman" panose="02020603050405020304" pitchFamily="18" charset="0"/>
              </a:rPr>
              <a:t>tài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sản</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b) </a:t>
            </a:r>
            <a:r>
              <a:rPr lang="en-US" sz="2200" dirty="0" err="1">
                <a:solidFill>
                  <a:srgbClr val="000000"/>
                </a:solidFill>
                <a:effectLst/>
                <a:latin typeface="Times New Roman" panose="02020603050405020304" pitchFamily="18" charset="0"/>
                <a:ea typeface="Times New Roman" panose="02020603050405020304" pitchFamily="18" charset="0"/>
              </a:rPr>
              <a:t>Nhận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lộ</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c) </a:t>
            </a:r>
            <a:r>
              <a:rPr lang="en-US" sz="2200" dirty="0" err="1">
                <a:solidFill>
                  <a:srgbClr val="000000"/>
                </a:solidFill>
                <a:effectLst/>
                <a:latin typeface="Times New Roman" panose="02020603050405020304" pitchFamily="18" charset="0"/>
                <a:ea typeface="Times New Roman" panose="02020603050405020304" pitchFamily="18" charset="0"/>
              </a:rPr>
              <a:t>Lạm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chiếm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đoạt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tài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sản</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d)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đ) </a:t>
            </a:r>
            <a:r>
              <a:rPr lang="en-US" sz="2200" dirty="0" err="1">
                <a:solidFill>
                  <a:srgbClr val="000000"/>
                </a:solidFill>
                <a:effectLst/>
                <a:latin typeface="Times New Roman" panose="02020603050405020304" pitchFamily="18" charset="0"/>
                <a:ea typeface="Times New Roman" panose="02020603050405020304" pitchFamily="18" charset="0"/>
              </a:rPr>
              <a:t>Lạm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e)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gây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ảnh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hưởng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để</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g) </a:t>
            </a:r>
            <a:r>
              <a:rPr lang="en-US" sz="2200" dirty="0" err="1">
                <a:solidFill>
                  <a:srgbClr val="000000"/>
                </a:solidFill>
                <a:effectLst/>
                <a:latin typeface="Times New Roman" panose="02020603050405020304" pitchFamily="18" charset="0"/>
                <a:ea typeface="Times New Roman" panose="02020603050405020304" pitchFamily="18" charset="0"/>
              </a:rPr>
              <a:t>Giả</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mạo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h) </a:t>
            </a:r>
            <a:r>
              <a:rPr lang="en-US" sz="2200" dirty="0" err="1">
                <a:solidFill>
                  <a:srgbClr val="000000"/>
                </a:solidFill>
                <a:effectLst/>
                <a:latin typeface="Times New Roman" panose="02020603050405020304" pitchFamily="18" charset="0"/>
                <a:ea typeface="Times New Roman" panose="02020603050405020304" pitchFamily="18" charset="0"/>
              </a:rPr>
              <a:t>Đưa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lộ</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môi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lộ</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để</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quyết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việc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hoặc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địa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phương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err="1">
                <a:solidFill>
                  <a:srgbClr val="000000"/>
                </a:solidFill>
                <a:effectLst/>
                <a:latin typeface="Times New Roman" panose="02020603050405020304" pitchFamily="18" charset="0"/>
                <a:ea typeface="Times New Roman" panose="02020603050405020304" pitchFamily="18" charset="0"/>
              </a:rPr>
              <a:t>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sử</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trái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phép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tài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sản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k)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nhiễu</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l) </a:t>
            </a:r>
            <a:r>
              <a:rPr lang="en-US" sz="2200" dirty="0" err="1">
                <a:solidFill>
                  <a:srgbClr val="000000"/>
                </a:solidFill>
                <a:effectLst/>
                <a:latin typeface="Times New Roman" panose="02020603050405020304" pitchFamily="18" charset="0"/>
                <a:ea typeface="Times New Roman" panose="02020603050405020304" pitchFamily="18" charset="0"/>
              </a:rPr>
              <a:t>Không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đúng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hoặc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đầy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đủ</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bao</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vi-VN"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4942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rectangular frame with a white space&#10;&#10;Description automatically generated">
            <a:extLst>
              <a:ext uri="{FF2B5EF4-FFF2-40B4-BE49-F238E27FC236}">
                <a16:creationId xmlns:a16="http://schemas.microsoft.com/office/drawing/2014/main" id="{C88B0C61-F373-5FD0-078B-CEB4DD3390BD}"/>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5" name="TextBox 3">
            <a:extLst>
              <a:ext uri="{FF2B5EF4-FFF2-40B4-BE49-F238E27FC236}">
                <a16:creationId xmlns:a16="http://schemas.microsoft.com/office/drawing/2014/main" id="{DB3E5A2C-F06F-077D-DDEF-0B8EC3AF5B07}"/>
              </a:ext>
            </a:extLst>
          </p:cNvPr>
          <p:cNvSpPr txBox="1"/>
          <p:nvPr/>
        </p:nvSpPr>
        <p:spPr>
          <a:xfrm>
            <a:off x="637855" y="660717"/>
            <a:ext cx="10916285" cy="5764142"/>
          </a:xfrm>
          <a:prstGeom prst="rect">
            <a:avLst/>
          </a:prstGeom>
          <a:noFill/>
        </p:spPr>
        <p:txBody>
          <a:bodyPr wrap="square">
            <a:spAutoFit/>
          </a:bodyPr>
          <a:lstStyle/>
          <a:p>
            <a:pPr algn="just">
              <a:spcAft>
                <a:spcPts val="0"/>
              </a:spcAft>
            </a:pPr>
            <a:r>
              <a:rPr lang="en-US" sz="2200" b="1" dirty="0" err="1">
                <a:solidFill>
                  <a:srgbClr val="0070C0"/>
                </a:solidFill>
                <a:effectLst/>
                <a:latin typeface="Times New Roman" panose="02020603050405020304" pitchFamily="18" charset="0"/>
                <a:ea typeface="Times New Roman" panose="02020603050405020304" pitchFamily="18" charset="0"/>
              </a:rPr>
              <a:t>Điều</a:t>
            </a:r>
            <a:r>
              <a:rPr lang="en-US" sz="2200" b="1" dirty="0">
                <a:solidFill>
                  <a:srgbClr val="0070C0"/>
                </a:solidFill>
                <a:effectLst/>
                <a:latin typeface="Times New Roman" panose="02020603050405020304" pitchFamily="18" charset="0"/>
                <a:ea typeface="Times New Roman" panose="02020603050405020304" pitchFamily="18" charset="0"/>
              </a:rPr>
              <a:t> 5. </a:t>
            </a:r>
            <a:r>
              <a:rPr lang="en-US" sz="2200" b="1" dirty="0" err="1">
                <a:solidFill>
                  <a:srgbClr val="0070C0"/>
                </a:solidFill>
                <a:effectLst/>
                <a:latin typeface="Times New Roman" panose="02020603050405020304" pitchFamily="18" charset="0"/>
                <a:ea typeface="Times New Roman" panose="02020603050405020304" pitchFamily="18" charset="0"/>
              </a:rPr>
              <a:t>Quyền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và</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nghĩa</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vụ</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của</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công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dân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trong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phòng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chống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tham</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nhũng</a:t>
            </a:r>
            <a:endParaRPr lang="en-GB" sz="1200" dirty="0">
              <a:solidFill>
                <a:srgbClr val="0070C0"/>
              </a:solidFill>
              <a:effectLst/>
              <a:latin typeface="Times New Roman" panose="02020603050405020304" pitchFamily="18" charset="0"/>
              <a:ea typeface="Times New Roman" panose="02020603050405020304" pitchFamily="18" charset="0"/>
            </a:endParaRPr>
          </a:p>
          <a:p>
            <a:pPr algn="just">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1.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phản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ánh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tố</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tố</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báo</a:t>
            </a:r>
            <a:r>
              <a:rPr lang="en-US" sz="2200" dirty="0">
                <a:solidFill>
                  <a:srgbClr val="000000"/>
                </a:solidFill>
                <a:effectLst/>
                <a:latin typeface="Times New Roman" panose="02020603050405020304" pitchFamily="18" charset="0"/>
                <a:ea typeface="Times New Roman" panose="02020603050405020304" pitchFamily="18" charset="0"/>
              </a:rPr>
              <a:t> tin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được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bảo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vệ</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khen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thưởng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theo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định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kiến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nghị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nước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hoàn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sát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việc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2.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nghĩa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hợp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giúp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thẩm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lnSpc>
                <a:spcPct val="106000"/>
              </a:lnSpc>
              <a:spcAft>
                <a:spcPts val="0"/>
              </a:spcAft>
            </a:pPr>
            <a:r>
              <a:rPr lang="en-US" sz="2200" b="1" dirty="0" err="1">
                <a:solidFill>
                  <a:srgbClr val="0070C0"/>
                </a:solidFill>
                <a:effectLst/>
                <a:latin typeface="Times New Roman" panose="02020603050405020304" pitchFamily="18" charset="0"/>
                <a:ea typeface="Times New Roman" panose="02020603050405020304" pitchFamily="18" charset="0"/>
              </a:rPr>
              <a:t>Điều</a:t>
            </a:r>
            <a:r>
              <a:rPr lang="en-US" sz="2200" b="1" dirty="0">
                <a:solidFill>
                  <a:srgbClr val="0070C0"/>
                </a:solidFill>
                <a:effectLst/>
                <a:latin typeface="Times New Roman" panose="02020603050405020304" pitchFamily="18" charset="0"/>
                <a:ea typeface="Times New Roman" panose="02020603050405020304" pitchFamily="18" charset="0"/>
              </a:rPr>
              <a:t> 6. </a:t>
            </a:r>
            <a:r>
              <a:rPr lang="en-US" sz="2200" b="1" dirty="0" err="1">
                <a:solidFill>
                  <a:srgbClr val="0070C0"/>
                </a:solidFill>
                <a:effectLst/>
                <a:latin typeface="Times New Roman" panose="02020603050405020304" pitchFamily="18" charset="0"/>
                <a:ea typeface="Times New Roman" panose="02020603050405020304" pitchFamily="18" charset="0"/>
              </a:rPr>
              <a:t>Tuyên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truyền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phổ</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biến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giáo</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dục</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về</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phòng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chống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tham</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nhũng</a:t>
            </a:r>
            <a:endParaRPr lang="en-GB" sz="1200" dirty="0">
              <a:solidFill>
                <a:srgbClr val="0070C0"/>
              </a:solidFill>
              <a:effectLst/>
              <a:latin typeface="Times New Roman" panose="02020603050405020304" pitchFamily="18" charset="0"/>
              <a:ea typeface="Times New Roman" panose="02020603050405020304" pitchFamily="18" charset="0"/>
            </a:endParaRPr>
          </a:p>
          <a:p>
            <a:pPr algn="just">
              <a:lnSpc>
                <a:spcPct val="106000"/>
              </a:lnSpc>
              <a:spcBef>
                <a:spcPts val="600"/>
              </a:spcBef>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1.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rPr>
              <a:t> tin, </a:t>
            </a:r>
            <a:r>
              <a:rPr lang="en-US" sz="2200" dirty="0" err="1">
                <a:solidFill>
                  <a:srgbClr val="000000"/>
                </a:solidFill>
                <a:effectLst/>
                <a:latin typeface="Times New Roman" panose="02020603050405020304" pitchFamily="18" charset="0"/>
                <a:ea typeface="Times New Roman" panose="02020603050405020304" pitchFamily="18" charset="0"/>
              </a:rPr>
              <a:t>truyền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phạm</a:t>
            </a:r>
            <a:r>
              <a:rPr lang="en-US" sz="2200" dirty="0">
                <a:solidFill>
                  <a:srgbClr val="000000"/>
                </a:solidFill>
                <a:effectLst/>
                <a:latin typeface="Times New Roman" panose="02020603050405020304" pitchFamily="18" charset="0"/>
                <a:ea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mình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trách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tuyên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biến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nhằm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nâng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cao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nhận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lnSpc>
                <a:spcPct val="106000"/>
              </a:lnSpc>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2.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sở</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đào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bồi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dưỡng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trách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đưa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nội</a:t>
            </a:r>
            <a:r>
              <a:rPr lang="en-US" sz="2200" dirty="0">
                <a:solidFill>
                  <a:srgbClr val="000000"/>
                </a:solidFill>
                <a:effectLst/>
                <a:latin typeface="Times New Roman" panose="02020603050405020304" pitchFamily="18" charset="0"/>
                <a:ea typeface="Times New Roman" panose="02020603050405020304" pitchFamily="18" charset="0"/>
              </a:rPr>
              <a:t> dung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cách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nhằm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chương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trình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đào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bồi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dưỡng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sinh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trung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sinh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viên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viên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theo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định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spcAft>
                <a:spcPts val="0"/>
              </a:spcAft>
            </a:pPr>
            <a:r>
              <a:rPr lang="en-US" sz="2300" i="1" kern="1200" dirty="0">
                <a:solidFill>
                  <a:srgbClr val="000099"/>
                </a:solidFill>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8575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white rectangular frame with watermelon and leaves&#10;&#10;Description automatically generated">
            <a:extLst>
              <a:ext uri="{FF2B5EF4-FFF2-40B4-BE49-F238E27FC236}">
                <a16:creationId xmlns:a16="http://schemas.microsoft.com/office/drawing/2014/main" id="{884A7EC2-7A07-3B8F-BD66-993F9E579F9F}"/>
              </a:ext>
            </a:extLst>
          </p:cNvPr>
          <p:cNvPicPr>
            <a:picLocks noChangeAspect="1"/>
          </p:cNvPicPr>
          <p:nvPr/>
        </p:nvPicPr>
        <p:blipFill rotWithShape="1">
          <a:blip r:embed="rId2">
            <a:extLst>
              <a:ext uri="{28A0092B-C50C-407E-A947-70E740481C1C}">
                <a14:useLocalDpi xmlns:a14="http://schemas.microsoft.com/office/drawing/2010/main" val="0"/>
              </a:ext>
            </a:extLst>
          </a:blip>
          <a:srcRect l="4898" t="3367" r="4898" b="3648"/>
          <a:stretch/>
        </p:blipFill>
        <p:spPr>
          <a:xfrm rot="16200000">
            <a:off x="2667000" y="-2667001"/>
            <a:ext cx="6858000" cy="12192000"/>
          </a:xfrm>
          <a:prstGeom prst="rect">
            <a:avLst/>
          </a:prstGeom>
        </p:spPr>
      </p:pic>
      <p:sp>
        <p:nvSpPr>
          <p:cNvPr id="8" name="TextBox 7">
            <a:extLst>
              <a:ext uri="{FF2B5EF4-FFF2-40B4-BE49-F238E27FC236}">
                <a16:creationId xmlns:a16="http://schemas.microsoft.com/office/drawing/2014/main" id="{BA037D32-FFCE-A43E-DE12-8038A9572365}"/>
              </a:ext>
            </a:extLst>
          </p:cNvPr>
          <p:cNvSpPr txBox="1"/>
          <p:nvPr/>
        </p:nvSpPr>
        <p:spPr>
          <a:xfrm>
            <a:off x="1122782" y="1198359"/>
            <a:ext cx="9946433" cy="4216539"/>
          </a:xfrm>
          <a:prstGeom prst="rect">
            <a:avLst/>
          </a:prstGeom>
          <a:noFill/>
        </p:spPr>
        <p:txBody>
          <a:bodyPr wrap="square">
            <a:spAutoFit/>
          </a:bodyPr>
          <a:lstStyle/>
          <a:p>
            <a:pPr algn="ctr"/>
            <a:r>
              <a:rPr lang="en-US" sz="2000" b="1" dirty="0">
                <a:solidFill>
                  <a:srgbClr val="0070C0"/>
                </a:solidFill>
                <a:latin typeface="Times New Roman" pitchFamily="18" charset="0"/>
                <a:cs typeface="Times New Roman" pitchFamily="18" charset="0"/>
              </a:rPr>
              <a:t>UỶ BAN NHÂN DÂN QUẬN BÌNH THẠNH</a:t>
            </a:r>
          </a:p>
          <a:p>
            <a:pPr algn="ctr"/>
            <a:r>
              <a:rPr lang="en-US" sz="2000" b="1" dirty="0">
                <a:solidFill>
                  <a:srgbClr val="0070C0"/>
                </a:solidFill>
                <a:latin typeface="Times New Roman" pitchFamily="18" charset="0"/>
                <a:cs typeface="Times New Roman" pitchFamily="18" charset="0"/>
              </a:rPr>
              <a:t>TRƯỜNG MẦM </a:t>
            </a:r>
            <a:r>
              <a:rPr lang="vi-VN" sz="2000" b="1" dirty="0">
                <a:solidFill>
                  <a:srgbClr val="0070C0"/>
                </a:solidFill>
                <a:latin typeface="Times New Roman" pitchFamily="18" charset="0"/>
                <a:cs typeface="Times New Roman" pitchFamily="18" charset="0"/>
              </a:rPr>
              <a:t>NON </a:t>
            </a:r>
            <a:r>
              <a:rPr lang="en-US" sz="2000" b="1" dirty="0">
                <a:solidFill>
                  <a:srgbClr val="0070C0"/>
                </a:solidFill>
                <a:latin typeface="Times New Roman" pitchFamily="18" charset="0"/>
                <a:cs typeface="Times New Roman" pitchFamily="18" charset="0"/>
              </a:rPr>
              <a:t>HỒNG NHI</a:t>
            </a:r>
          </a:p>
          <a:p>
            <a:pPr algn="ctr"/>
            <a:endParaRPr lang="en-US" sz="2800" dirty="0">
              <a:solidFill>
                <a:srgbClr val="FF0000"/>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TUYÊN TRUYỀN PHÁP LUẬT </a:t>
            </a:r>
            <a:endParaRPr lang="vi-VN" sz="2800" b="1" dirty="0">
              <a:solidFill>
                <a:srgbClr val="FF0066"/>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THÁNG </a:t>
            </a:r>
            <a:r>
              <a:rPr lang="vi-VN" sz="2800" b="1" dirty="0">
                <a:solidFill>
                  <a:srgbClr val="FF0066"/>
                </a:solidFill>
                <a:latin typeface="Times New Roman" pitchFamily="18" charset="0"/>
                <a:cs typeface="Times New Roman" pitchFamily="18" charset="0"/>
              </a:rPr>
              <a:t>3</a:t>
            </a:r>
          </a:p>
          <a:p>
            <a:pPr algn="ctr"/>
            <a:endParaRPr lang="vi-VN" sz="2800" b="1" dirty="0">
              <a:solidFill>
                <a:srgbClr val="FF0066"/>
              </a:solidFill>
              <a:latin typeface="Times New Roman" pitchFamily="18" charset="0"/>
              <a:cs typeface="Times New Roman" pitchFamily="18" charset="0"/>
            </a:endParaRPr>
          </a:p>
          <a:p>
            <a:pPr algn="ctr"/>
            <a:r>
              <a:rPr lang="vi-VN" sz="2800" b="1" dirty="0">
                <a:solidFill>
                  <a:srgbClr val="00B0F0"/>
                </a:solidFill>
                <a:latin typeface="Times New Roman" pitchFamily="18" charset="0"/>
                <a:cs typeface="Times New Roman" pitchFamily="18" charset="0"/>
              </a:rPr>
              <a:t>Số: 06/2022/QH15</a:t>
            </a:r>
          </a:p>
          <a:p>
            <a:pPr algn="ctr"/>
            <a:r>
              <a:rPr lang="vi-VN" sz="2800" b="1" dirty="0">
                <a:solidFill>
                  <a:srgbClr val="00B0F0"/>
                </a:solidFill>
                <a:latin typeface="Times New Roman" pitchFamily="18" charset="0"/>
                <a:cs typeface="Times New Roman" pitchFamily="18" charset="0"/>
              </a:rPr>
              <a:t>LUẬT THI ĐUA, KHEN THƯỞNG</a:t>
            </a:r>
          </a:p>
          <a:p>
            <a:pPr algn="ctr"/>
            <a:endParaRPr lang="vi-VN" sz="3600" b="1" dirty="0">
              <a:solidFill>
                <a:srgbClr val="FF0066"/>
              </a:solidFill>
              <a:latin typeface="Times New Roman" pitchFamily="18" charset="0"/>
              <a:cs typeface="Times New Roman" pitchFamily="18" charset="0"/>
            </a:endParaRPr>
          </a:p>
          <a:p>
            <a:pPr algn="ctr"/>
            <a:r>
              <a:rPr lang="vi-VN" sz="2400" i="1" dirty="0">
                <a:solidFill>
                  <a:srgbClr val="000099"/>
                </a:solidFill>
                <a:latin typeface="Times New Roman" pitchFamily="18" charset="0"/>
                <a:cs typeface="Times New Roman" pitchFamily="18" charset="0"/>
              </a:rPr>
              <a:t>                                                               </a:t>
            </a:r>
            <a:r>
              <a:rPr lang="en-US" sz="2400" i="1" dirty="0">
                <a:solidFill>
                  <a:srgbClr val="000099"/>
                </a:solidFill>
                <a:latin typeface="Times New Roman" pitchFamily="18" charset="0"/>
                <a:cs typeface="Times New Roman" pitchFamily="18" charset="0"/>
              </a:rPr>
              <a:t>Bình </a:t>
            </a:r>
            <a:r>
              <a:rPr lang="en-US" sz="2400" i="1" dirty="0" err="1">
                <a:solidFill>
                  <a:srgbClr val="000099"/>
                </a:solidFill>
                <a:latin typeface="Times New Roman" pitchFamily="18" charset="0"/>
                <a:cs typeface="Times New Roman" pitchFamily="18" charset="0"/>
              </a:rPr>
              <a:t>Thạnh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06</a:t>
            </a:r>
            <a:r>
              <a:rPr lang="vi-VN"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a:t>
            </a:r>
            <a:r>
              <a:rPr lang="vi-VN" sz="2400" i="1" dirty="0">
                <a:solidFill>
                  <a:srgbClr val="000099"/>
                </a:solidFill>
                <a:latin typeface="Times New Roman" pitchFamily="18" charset="0"/>
                <a:cs typeface="Times New Roman" pitchFamily="18" charset="0"/>
              </a:rPr>
              <a:t>3</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2025</a:t>
            </a:r>
          </a:p>
        </p:txBody>
      </p:sp>
    </p:spTree>
    <p:extLst>
      <p:ext uri="{BB962C8B-B14F-4D97-AF65-F5344CB8AC3E}">
        <p14:creationId xmlns:p14="http://schemas.microsoft.com/office/powerpoint/2010/main" val="2243914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FDA9471-291E-6D7F-7DAA-AD90579074E7}"/>
              </a:ext>
            </a:extLst>
          </p:cNvPr>
          <p:cNvSpPr/>
          <p:nvPr/>
        </p:nvSpPr>
        <p:spPr>
          <a:xfrm>
            <a:off x="2721143" y="5860805"/>
            <a:ext cx="6326894" cy="2267737"/>
          </a:xfrm>
          <a:prstGeom prst="rect">
            <a:avLst/>
          </a:prstGeom>
        </p:spPr>
        <p:txBody>
          <a:bodyPr wrap="square">
            <a:spAutoFit/>
          </a:bodyPr>
          <a:lstStyle/>
          <a:p>
            <a:pPr algn="ctr"/>
            <a:r>
              <a:rPr lang="vi-VN"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Mã QR</a:t>
            </a:r>
            <a:r>
              <a:rPr lang="vi-VN" sz="2000" b="1" dirty="0">
                <a:solidFill>
                  <a:srgbClr val="FF0000"/>
                </a:solidFill>
                <a:latin typeface="Times New Roman" panose="02020603050405020304" pitchFamily="18" charset="0"/>
                <a:cs typeface="Times New Roman" panose="02020603050405020304" pitchFamily="18" charset="0"/>
              </a:rPr>
              <a:t> luật thi đua, khen thưởng</a:t>
            </a:r>
          </a:p>
          <a:p>
            <a:pPr algn="ctr"/>
            <a:endParaRPr lang="en-US" sz="2000" b="1" dirty="0">
              <a:solidFill>
                <a:srgbClr val="0070C0"/>
              </a:solidFill>
              <a:latin typeface="Times New Roman" pitchFamily="18" charset="0"/>
              <a:cs typeface="Times New Roman"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7" name="Group 6">
            <a:extLst>
              <a:ext uri="{FF2B5EF4-FFF2-40B4-BE49-F238E27FC236}">
                <a16:creationId xmlns:a16="http://schemas.microsoft.com/office/drawing/2014/main" id="{39D7DE05-5A0F-AD8B-01E9-E76679A446A8}"/>
              </a:ext>
            </a:extLst>
          </p:cNvPr>
          <p:cNvGrpSpPr/>
          <p:nvPr/>
        </p:nvGrpSpPr>
        <p:grpSpPr>
          <a:xfrm>
            <a:off x="2931407" y="187494"/>
            <a:ext cx="5915437" cy="5578915"/>
            <a:chOff x="2933699" y="288485"/>
            <a:chExt cx="5915437" cy="5578915"/>
          </a:xfrm>
        </p:grpSpPr>
        <p:pic>
          <p:nvPicPr>
            <p:cNvPr id="3" name="Picture 2" descr="A blue circle with pink ribbon and flowers&#10;&#10;Description automatically generated">
              <a:extLst>
                <a:ext uri="{FF2B5EF4-FFF2-40B4-BE49-F238E27FC236}">
                  <a16:creationId xmlns:a16="http://schemas.microsoft.com/office/drawing/2014/main" id="{C70CA3CA-A859-1A81-B796-41AB4D53DF5F}"/>
                </a:ext>
              </a:extLst>
            </p:cNvPr>
            <p:cNvPicPr>
              <a:picLocks noChangeAspect="1"/>
            </p:cNvPicPr>
            <p:nvPr/>
          </p:nvPicPr>
          <p:blipFill rotWithShape="1">
            <a:blip r:embed="rId2">
              <a:extLst>
                <a:ext uri="{28A0092B-C50C-407E-A947-70E740481C1C}">
                  <a14:useLocalDpi xmlns:a14="http://schemas.microsoft.com/office/drawing/2010/main" val="0"/>
                </a:ext>
              </a:extLst>
            </a:blip>
            <a:srcRect t="6916" r="5120" b="11873"/>
            <a:stretch/>
          </p:blipFill>
          <p:spPr>
            <a:xfrm>
              <a:off x="2933699" y="288485"/>
              <a:ext cx="5915437" cy="5578915"/>
            </a:xfrm>
            <a:prstGeom prst="rect">
              <a:avLst/>
            </a:prstGeom>
            <a:ln>
              <a:noFill/>
            </a:ln>
          </p:spPr>
        </p:pic>
        <p:pic>
          <p:nvPicPr>
            <p:cNvPr id="4" name="Picture 3" descr="A qr code with circles and squares&#10;&#10;Description automatically generated">
              <a:extLst>
                <a:ext uri="{FF2B5EF4-FFF2-40B4-BE49-F238E27FC236}">
                  <a16:creationId xmlns:a16="http://schemas.microsoft.com/office/drawing/2014/main" id="{4CFA6F5D-CEC8-3BBF-4148-B6ABE9A3E4B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111225" y="1559027"/>
              <a:ext cx="2274314" cy="2267737"/>
            </a:xfrm>
            <a:prstGeom prst="rect">
              <a:avLst/>
            </a:prstGeom>
          </p:spPr>
        </p:pic>
      </p:grpSp>
    </p:spTree>
    <p:extLst>
      <p:ext uri="{BB962C8B-B14F-4D97-AF65-F5344CB8AC3E}">
        <p14:creationId xmlns:p14="http://schemas.microsoft.com/office/powerpoint/2010/main" val="52231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D76EDE46-E4C0-6BB4-BF7F-E218BA193370}"/>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3" name="TextBox 3">
            <a:extLst>
              <a:ext uri="{FF2B5EF4-FFF2-40B4-BE49-F238E27FC236}">
                <a16:creationId xmlns:a16="http://schemas.microsoft.com/office/drawing/2014/main" id="{FB815869-7745-31A3-9934-301463350E7B}"/>
              </a:ext>
            </a:extLst>
          </p:cNvPr>
          <p:cNvSpPr txBox="1"/>
          <p:nvPr/>
        </p:nvSpPr>
        <p:spPr>
          <a:xfrm>
            <a:off x="672292" y="562783"/>
            <a:ext cx="10847411" cy="5932265"/>
          </a:xfrm>
          <a:prstGeom prst="rect">
            <a:avLst/>
          </a:prstGeom>
          <a:noFill/>
        </p:spPr>
        <p:txBody>
          <a:bodyPr wrap="square">
            <a:spAutoFit/>
          </a:bodyPr>
          <a:lstStyle/>
          <a:p>
            <a:pPr marL="0" marR="0" algn="just">
              <a:lnSpc>
                <a:spcPct val="115000"/>
              </a:lnSpc>
              <a:spcBef>
                <a:spcPts val="0"/>
              </a:spcBef>
              <a:spcAft>
                <a:spcPts val="0"/>
              </a:spcAft>
            </a:pPr>
            <a:r>
              <a:rPr lang="vi-VN" sz="2800" b="1" kern="1200" dirty="0">
                <a:solidFill>
                  <a:srgbClr val="0070C0"/>
                </a:solidFill>
                <a:effectLst/>
                <a:latin typeface="+mj-lt"/>
                <a:ea typeface="Times New Roman" panose="02020603050405020304" pitchFamily="18" charset="0"/>
                <a:cs typeface="Times New Roman" panose="02020603050405020304" pitchFamily="18" charset="0"/>
              </a:rPr>
              <a:t>Chương I</a:t>
            </a:r>
            <a:endParaRPr lang="en-US" sz="2800" kern="100" dirty="0">
              <a:effectLst/>
              <a:latin typeface="+mj-lt"/>
              <a:ea typeface="Aptos" panose="020B0004020202020204" pitchFamily="34" charset="0"/>
              <a:cs typeface="Times New Roman" panose="02020603050405020304" pitchFamily="18" charset="0"/>
            </a:endParaRPr>
          </a:p>
          <a:p>
            <a:pPr algn="just">
              <a:lnSpc>
                <a:spcPct val="115000"/>
              </a:lnSpc>
            </a:pPr>
            <a:r>
              <a:rPr lang="en-US" sz="2800" b="1" kern="12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b="1" kern="1200" dirty="0">
                <a:solidFill>
                  <a:srgbClr val="0070C0"/>
                </a:solidFill>
                <a:effectLst/>
                <a:latin typeface="+mj-lt"/>
                <a:ea typeface="Times New Roman" panose="02020603050405020304" pitchFamily="18" charset="0"/>
                <a:cs typeface="Times New Roman" panose="02020603050405020304" pitchFamily="18" charset="0"/>
              </a:rPr>
              <a:t> </a:t>
            </a:r>
            <a:r>
              <a:rPr lang="vi-VN" sz="2800" b="1" kern="1200" dirty="0">
                <a:solidFill>
                  <a:srgbClr val="0070C0"/>
                </a:solidFill>
                <a:effectLst/>
                <a:latin typeface="+mj-lt"/>
                <a:ea typeface="Times New Roman" panose="02020603050405020304" pitchFamily="18" charset="0"/>
                <a:cs typeface="Times New Roman" panose="02020603050405020304" pitchFamily="18" charset="0"/>
              </a:rPr>
              <a:t>4</a:t>
            </a:r>
            <a:r>
              <a:rPr lang="en-US" sz="2800" b="1" kern="1200" dirty="0">
                <a:solidFill>
                  <a:srgbClr val="0070C0"/>
                </a:solidFill>
                <a:effectLst/>
                <a:latin typeface="+mj-lt"/>
                <a:ea typeface="Times New Roman" panose="02020603050405020304" pitchFamily="18" charset="0"/>
                <a:cs typeface="Times New Roman" panose="02020603050405020304" pitchFamily="18" charset="0"/>
              </a:rPr>
              <a:t>. </a:t>
            </a:r>
            <a:r>
              <a:rPr lang="vi-VN" sz="2800" b="1" i="0" u="none" strike="noStrike" dirty="0">
                <a:solidFill>
                  <a:srgbClr val="0070C0"/>
                </a:solidFill>
                <a:effectLst/>
                <a:latin typeface="+mj-lt"/>
              </a:rPr>
              <a:t>Mục tiêu của thi đua, khen thưởng</a:t>
            </a:r>
            <a:endParaRPr lang="vi-VN" sz="2800" b="1" kern="1200" dirty="0">
              <a:solidFill>
                <a:srgbClr val="0070C0"/>
              </a:solidFill>
              <a:effectLst/>
              <a:latin typeface="+mj-lt"/>
              <a:ea typeface="Aptos" panose="020B0004020202020204" pitchFamily="34" charset="0"/>
              <a:cs typeface="Times New Roman" panose="02020603050405020304" pitchFamily="18" charset="0"/>
            </a:endParaRPr>
          </a:p>
          <a:p>
            <a:pPr algn="just">
              <a:spcBef>
                <a:spcPts val="600"/>
              </a:spcBef>
              <a:spcAft>
                <a:spcPts val="600"/>
              </a:spcAft>
            </a:pPr>
            <a:r>
              <a:rPr lang="vi-VN" sz="2800" b="0" i="0" dirty="0">
                <a:effectLst/>
                <a:latin typeface="+mj-lt"/>
              </a:rPr>
              <a:t>1. Mục tiêu của thi đua là nhằm động viên, thu hút, khuyến khích mọi cá nhân, tập thể, hộ gia đình phát huy truyền thống yêu nước, đoàn kết, đổi mới, năng động, sáng tạo vươn lên hoàn thành tốt nhiệm vụ, đạt được thành tích tốt nhất trong xây dựng và bảo vệ Tổ quốc vì mục tiêu dân giàu, nước mạnh, dân chủ, công bằng, văn minh.</a:t>
            </a:r>
          </a:p>
          <a:p>
            <a:pPr algn="just">
              <a:spcBef>
                <a:spcPts val="600"/>
              </a:spcBef>
              <a:spcAft>
                <a:spcPts val="600"/>
              </a:spcAft>
            </a:pPr>
            <a:r>
              <a:rPr lang="vi-VN" sz="2800" b="0" i="0" dirty="0">
                <a:effectLst/>
                <a:latin typeface="+mj-lt"/>
              </a:rPr>
              <a:t>2. Mục tiêu của khen thưởng là nhằm khuyến khích, động viên cá nhân, tập thể, hộ gia đình hăng hái thi đua; ghi nhận công lao, thành tích của cá nhân, tập thể, hộ gia đình trong xây dựng và bảo vệ Tổ quốc.</a:t>
            </a:r>
          </a:p>
          <a:p>
            <a:pPr marL="0" marR="0" algn="just">
              <a:lnSpc>
                <a:spcPct val="115000"/>
              </a:lnSpc>
              <a:spcBef>
                <a:spcPts val="0"/>
              </a:spcBef>
              <a:spcAft>
                <a:spcPts val="0"/>
              </a:spcAft>
            </a:pP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en-US" sz="2100" i="1" kern="1200" dirty="0">
                <a:solidFill>
                  <a:srgbClr val="00009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47469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C03CF197-4123-91A1-9DE8-8BE58EDD26D4}"/>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5" name="TextBox 3">
            <a:extLst>
              <a:ext uri="{FF2B5EF4-FFF2-40B4-BE49-F238E27FC236}">
                <a16:creationId xmlns:a16="http://schemas.microsoft.com/office/drawing/2014/main" id="{0763330C-E09C-93E0-45EF-DDFFB8DF7C11}"/>
              </a:ext>
            </a:extLst>
          </p:cNvPr>
          <p:cNvSpPr txBox="1"/>
          <p:nvPr/>
        </p:nvSpPr>
        <p:spPr>
          <a:xfrm>
            <a:off x="672292" y="562783"/>
            <a:ext cx="10847411" cy="5610638"/>
          </a:xfrm>
          <a:prstGeom prst="rect">
            <a:avLst/>
          </a:prstGeom>
          <a:noFill/>
        </p:spPr>
        <p:txBody>
          <a:bodyPr wrap="square">
            <a:spAutoFit/>
          </a:bodyPr>
          <a:lstStyle/>
          <a:p>
            <a:pPr marL="0" marR="0" algn="just">
              <a:lnSpc>
                <a:spcPct val="115000"/>
              </a:lnSpc>
              <a:spcBef>
                <a:spcPts val="0"/>
              </a:spcBef>
              <a:spcAft>
                <a:spcPts val="0"/>
              </a:spcAft>
            </a:pPr>
            <a:r>
              <a:rPr lang="vi-VN" sz="2100" b="1"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Chương I</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en-US" sz="2100" b="1" kern="12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100" b="1"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lang="vi-VN" sz="2100" b="1" kern="12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Nguyên tắc thi đua, khen thưởng</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1. Việc thi đua được thực hiện theo các nguyên tắc sau đây:</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a) Tự nguyện, tự giác, công khai, minh bạch;</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b) Đoàn kết, hợp tác và cùng phát triển.</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2. Việc khen thưởng được thực hiện theo các nguyên tắc sau đây:</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a) Chính xác, công khai, minh bạch, công bằng, kịp thời;</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b) Bảo đảm thống nhất giữa hình thức, đối tượng khen thưởng và công trạng, thành tích đạt được;</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c) Một hình thức khen thưởng có thể tặng nhiều lần cho một đối tượng; không khen thưởng nhiều lần, nhiều hình thức cho một thành tích đạt được; thành tích đến đâu khen thưởng đến đó;</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 Chú trọng khen thưởng cá nhân, tập thể, hộ gia đình trực tiếp lao động, sản xuất, kinh doanh; cá nhân, tập thể công tác ở địa bàn biên giới, trên biển, hải đảo, vùng có điều kiện kinh tế - xã hội đặc biệt khó khăn.</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3. Bảo đảm bình đẳng giới trong thi đua, khen thưởng.</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en-US" sz="2100" i="1" kern="1200" dirty="0">
                <a:solidFill>
                  <a:srgbClr val="00009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66648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rose with a red bow and a white card&#10;&#10;Description automatically generated">
            <a:extLst>
              <a:ext uri="{FF2B5EF4-FFF2-40B4-BE49-F238E27FC236}">
                <a16:creationId xmlns:a16="http://schemas.microsoft.com/office/drawing/2014/main" id="{BF07DD02-9DAE-9AC1-D07F-AA199D8E50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7395" y="598433"/>
            <a:ext cx="8621439" cy="5888317"/>
          </a:xfrm>
          <a:prstGeom prst="rect">
            <a:avLst/>
          </a:prstGeom>
        </p:spPr>
      </p:pic>
      <p:sp>
        <p:nvSpPr>
          <p:cNvPr id="9" name="Rectangle 8">
            <a:extLst>
              <a:ext uri="{FF2B5EF4-FFF2-40B4-BE49-F238E27FC236}">
                <a16:creationId xmlns:a16="http://schemas.microsoft.com/office/drawing/2014/main" id="{36486CC4-D7A9-91EF-F1CF-5F4FC6D7D952}"/>
              </a:ext>
            </a:extLst>
          </p:cNvPr>
          <p:cNvSpPr/>
          <p:nvPr/>
        </p:nvSpPr>
        <p:spPr>
          <a:xfrm rot="21445091">
            <a:off x="2725660" y="3056086"/>
            <a:ext cx="5841164" cy="2236959"/>
          </a:xfrm>
          <a:prstGeom prst="rect">
            <a:avLst/>
          </a:prstGeom>
        </p:spPr>
        <p:txBody>
          <a:bodyPr wrap="square">
            <a:spAutoFit/>
          </a:bodyPr>
          <a:lstStyle/>
          <a:p>
            <a:pPr algn="ctr"/>
            <a:r>
              <a:rPr lang="vi-VN" sz="6600" b="1" dirty="0">
                <a:solidFill>
                  <a:srgbClr val="FF0000"/>
                </a:solidFill>
                <a:latin typeface="Times New Roman" panose="02020603050405020304" pitchFamily="18" charset="0"/>
                <a:cs typeface="Times New Roman" panose="02020603050405020304" pitchFamily="18" charset="0"/>
              </a:rPr>
              <a:t>XIN CẢM ƠN!</a:t>
            </a:r>
          </a:p>
          <a:p>
            <a:pPr algn="ctr"/>
            <a:r>
              <a:rPr lang="vi-VN" sz="2000" b="1" dirty="0">
                <a:solidFill>
                  <a:srgbClr val="0070C0"/>
                </a:solidFill>
                <a:latin typeface="Times New Roman" panose="02020603050405020304" pitchFamily="18" charset="0"/>
                <a:cs typeface="Times New Roman" panose="02020603050405020304" pitchFamily="18" charset="0"/>
              </a:rPr>
              <a:t> </a:t>
            </a:r>
            <a:endParaRPr lang="en-US" sz="2000" b="1" i="1" dirty="0">
              <a:solidFill>
                <a:srgbClr val="0070C0"/>
              </a:solidFill>
              <a:latin typeface="Times New Roman" pitchFamily="18" charset="0"/>
              <a:cs typeface="Times New Roman" pitchFamily="18" charset="0"/>
            </a:endParaRPr>
          </a:p>
          <a:p>
            <a:pPr algn="ctr">
              <a:lnSpc>
                <a:spcPct val="107000"/>
              </a:lnSpc>
            </a:pPr>
            <a:endParaRPr lang="en-US" sz="28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7657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2F80486-87C4-0E40-39C2-75FB7ED537D1}"/>
              </a:ext>
            </a:extLst>
          </p:cNvPr>
          <p:cNvSpPr/>
          <p:nvPr/>
        </p:nvSpPr>
        <p:spPr>
          <a:xfrm>
            <a:off x="3046510" y="5878020"/>
            <a:ext cx="6310133" cy="1959960"/>
          </a:xfrm>
          <a:prstGeom prst="rect">
            <a:avLst/>
          </a:prstGeom>
        </p:spPr>
        <p:txBody>
          <a:bodyPr wrap="square">
            <a:spAutoFit/>
          </a:bodyPr>
          <a:lstStyle/>
          <a:p>
            <a:pPr algn="ctr"/>
            <a:r>
              <a:rPr lang="vi-VN"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Mã QR</a:t>
            </a:r>
            <a:r>
              <a:rPr lang="vi-VN"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itchFamily="18" charset="0"/>
                <a:cs typeface="Times New Roman" pitchFamily="18" charset="0"/>
              </a:rPr>
              <a:t>luật</a:t>
            </a:r>
            <a:r>
              <a:rPr lang="vi-VN" sz="2000" b="1" dirty="0">
                <a:solidFill>
                  <a:srgbClr val="FF0000"/>
                </a:solidFill>
                <a:latin typeface="Times New Roman" pitchFamily="18" charset="0"/>
                <a:cs typeface="Times New Roman" pitchFamily="18" charset="0"/>
              </a:rPr>
              <a:t> tiếp cận thông tin</a:t>
            </a:r>
            <a:endParaRPr lang="en-US" sz="2000" b="1" dirty="0">
              <a:solidFill>
                <a:srgbClr val="FF0000"/>
              </a:solidFill>
              <a:latin typeface="Times New Roman" pitchFamily="18" charset="0"/>
              <a:cs typeface="Times New Roman"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 blue and green gift box with a bow&#10;&#10;Description automatically generated">
            <a:extLst>
              <a:ext uri="{FF2B5EF4-FFF2-40B4-BE49-F238E27FC236}">
                <a16:creationId xmlns:a16="http://schemas.microsoft.com/office/drawing/2014/main" id="{A87C4998-518B-B63A-2746-6FD14D07F6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6064" y="274583"/>
            <a:ext cx="5848350" cy="5603437"/>
          </a:xfrm>
          <a:prstGeom prst="rect">
            <a:avLst/>
          </a:prstGeom>
        </p:spPr>
      </p:pic>
      <p:pic>
        <p:nvPicPr>
          <p:cNvPr id="7" name="Picture 6" descr="A qr code with circles and squares&#10;&#10;Description automatically generated">
            <a:extLst>
              <a:ext uri="{FF2B5EF4-FFF2-40B4-BE49-F238E27FC236}">
                <a16:creationId xmlns:a16="http://schemas.microsoft.com/office/drawing/2014/main" id="{4A37B279-1A1C-DF09-0BCC-E839614695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6494" y="2428874"/>
            <a:ext cx="3294956" cy="2686051"/>
          </a:xfrm>
          <a:prstGeom prst="rect">
            <a:avLst/>
          </a:prstGeom>
        </p:spPr>
      </p:pic>
    </p:spTree>
    <p:extLst>
      <p:ext uri="{BB962C8B-B14F-4D97-AF65-F5344CB8AC3E}">
        <p14:creationId xmlns:p14="http://schemas.microsoft.com/office/powerpoint/2010/main" val="52350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DCD47C71-AA85-B403-BC38-9F84AE18D376}"/>
              </a:ext>
            </a:extLst>
          </p:cNvPr>
          <p:cNvPicPr>
            <a:picLocks noChangeAspect="1"/>
          </p:cNvPicPr>
          <p:nvPr/>
        </p:nvPicPr>
        <p:blipFill rotWithShape="1">
          <a:blip r:embed="rId2">
            <a:extLst>
              <a:ext uri="{28A0092B-C50C-407E-A947-70E740481C1C}">
                <a14:useLocalDpi xmlns:a14="http://schemas.microsoft.com/office/drawing/2010/main" val="0"/>
              </a:ext>
            </a:extLst>
          </a:blip>
          <a:srcRect l="7877" t="4722" r="8084" b="4444"/>
          <a:stretch/>
        </p:blipFill>
        <p:spPr>
          <a:xfrm rot="5400000">
            <a:off x="2666996" y="-2667000"/>
            <a:ext cx="6857999" cy="12192001"/>
          </a:xfrm>
          <a:prstGeom prst="rect">
            <a:avLst/>
          </a:prstGeom>
        </p:spPr>
      </p:pic>
      <p:sp>
        <p:nvSpPr>
          <p:cNvPr id="4" name="TextBox 3">
            <a:extLst>
              <a:ext uri="{FF2B5EF4-FFF2-40B4-BE49-F238E27FC236}">
                <a16:creationId xmlns:a16="http://schemas.microsoft.com/office/drawing/2014/main" id="{F6686AF5-0930-D4BD-FF68-6CA95EB3E5C5}"/>
              </a:ext>
            </a:extLst>
          </p:cNvPr>
          <p:cNvSpPr txBox="1"/>
          <p:nvPr/>
        </p:nvSpPr>
        <p:spPr>
          <a:xfrm>
            <a:off x="609595" y="491529"/>
            <a:ext cx="10972800" cy="8002704"/>
          </a:xfrm>
          <a:prstGeom prst="rect">
            <a:avLst/>
          </a:prstGeom>
          <a:noFill/>
        </p:spPr>
        <p:txBody>
          <a:bodyPr wrap="square">
            <a:spAutoFit/>
          </a:bodyPr>
          <a:lstStyle/>
          <a:p>
            <a:pPr marL="0" marR="0" algn="just">
              <a:spcBef>
                <a:spcPts val="400"/>
              </a:spcBef>
              <a:spcAft>
                <a:spcPts val="400"/>
              </a:spcAft>
            </a:pPr>
            <a:r>
              <a:rPr lang="vi-VN" sz="2000" b="1" kern="0" dirty="0">
                <a:solidFill>
                  <a:srgbClr val="0070C0"/>
                </a:solidFill>
                <a:effectLst/>
                <a:latin typeface="+mj-lt"/>
                <a:ea typeface="Times New Roman" panose="02020603050405020304" pitchFamily="18" charset="0"/>
                <a:cs typeface="Times New Roman" panose="02020603050405020304" pitchFamily="18" charset="0"/>
              </a:rPr>
              <a:t>Chương I </a:t>
            </a:r>
          </a:p>
          <a:p>
            <a:pPr marL="0" marR="0" algn="just">
              <a:spcBef>
                <a:spcPts val="400"/>
              </a:spcBef>
              <a:spcAft>
                <a:spcPts val="400"/>
              </a:spcAft>
            </a:pPr>
            <a:r>
              <a:rPr lang="vi-VN" sz="2000" b="1" kern="0" dirty="0">
                <a:solidFill>
                  <a:srgbClr val="0070C0"/>
                </a:solidFill>
                <a:effectLst/>
                <a:latin typeface="+mj-lt"/>
                <a:ea typeface="Times New Roman" panose="02020603050405020304" pitchFamily="18" charset="0"/>
                <a:cs typeface="Times New Roman" panose="02020603050405020304" pitchFamily="18" charset="0"/>
              </a:rPr>
              <a:t>Đ</a:t>
            </a:r>
            <a:r>
              <a:rPr lang="en-US" sz="2000" b="1" kern="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iều</a:t>
            </a:r>
            <a:r>
              <a:rPr lang="en-US" sz="20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8</a:t>
            </a:r>
            <a:r>
              <a:rPr lang="vi-VN" sz="20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kern="0" dirty="0">
                <a:solidFill>
                  <a:srgbClr val="0070C0"/>
                </a:solidFill>
                <a:effectLst/>
                <a:latin typeface="+mj-lt"/>
                <a:ea typeface="Times New Roman" panose="02020603050405020304" pitchFamily="18" charset="0"/>
                <a:cs typeface="Times New Roman" panose="02020603050405020304" pitchFamily="18" charset="0"/>
              </a:rPr>
              <a:t> </a:t>
            </a:r>
            <a:r>
              <a:rPr lang="vi-VN" sz="2000" b="1" i="0" u="none" strike="noStrike" dirty="0">
                <a:solidFill>
                  <a:srgbClr val="0070C0"/>
                </a:solidFill>
                <a:effectLst/>
                <a:latin typeface="+mj-lt"/>
              </a:rPr>
              <a:t>Quyền và nghĩa vụ của công dân trong việc tiếp cận thông tin</a:t>
            </a:r>
            <a:endParaRPr lang="vi-VN" sz="2000" b="0" i="0" dirty="0">
              <a:solidFill>
                <a:srgbClr val="0070C0"/>
              </a:solidFill>
              <a:effectLst/>
              <a:latin typeface="+mj-lt"/>
            </a:endParaRPr>
          </a:p>
          <a:p>
            <a:pPr algn="just">
              <a:spcBef>
                <a:spcPts val="400"/>
              </a:spcBef>
              <a:spcAft>
                <a:spcPts val="400"/>
              </a:spcAft>
            </a:pPr>
            <a:r>
              <a:rPr lang="vi-VN" sz="2000" b="0" i="0" dirty="0">
                <a:solidFill>
                  <a:srgbClr val="000000"/>
                </a:solidFill>
                <a:effectLst/>
                <a:latin typeface="+mj-lt"/>
              </a:rPr>
              <a:t>1. Công dân có quyền:</a:t>
            </a:r>
          </a:p>
          <a:p>
            <a:pPr algn="just">
              <a:spcBef>
                <a:spcPts val="400"/>
              </a:spcBef>
              <a:spcAft>
                <a:spcPts val="400"/>
              </a:spcAft>
            </a:pPr>
            <a:r>
              <a:rPr lang="vi-VN" sz="2000" b="0" i="0" dirty="0">
                <a:solidFill>
                  <a:srgbClr val="000000"/>
                </a:solidFill>
                <a:effectLst/>
                <a:latin typeface="+mj-lt"/>
              </a:rPr>
              <a:t>a) Được cung cấp thông tin đầy đủ, chính xác, kịp thời;</a:t>
            </a:r>
          </a:p>
          <a:p>
            <a:pPr algn="just">
              <a:spcBef>
                <a:spcPts val="400"/>
              </a:spcBef>
              <a:spcAft>
                <a:spcPts val="400"/>
              </a:spcAft>
            </a:pPr>
            <a:r>
              <a:rPr lang="vi-VN" sz="2000" b="0" i="0" dirty="0">
                <a:solidFill>
                  <a:srgbClr val="000000"/>
                </a:solidFill>
                <a:effectLst/>
                <a:latin typeface="+mj-lt"/>
              </a:rPr>
              <a:t>b) Khiếu nại, khởi kiện, tố cáo hành vi vi phạm pháp luật về tiếp cận thông tin.</a:t>
            </a:r>
          </a:p>
          <a:p>
            <a:pPr algn="just">
              <a:spcBef>
                <a:spcPts val="400"/>
              </a:spcBef>
              <a:spcAft>
                <a:spcPts val="400"/>
              </a:spcAft>
            </a:pPr>
            <a:r>
              <a:rPr lang="vi-VN" sz="2000" b="0" i="0" dirty="0">
                <a:solidFill>
                  <a:srgbClr val="000000"/>
                </a:solidFill>
                <a:effectLst/>
                <a:latin typeface="+mj-lt"/>
              </a:rPr>
              <a:t>2. Công dân có nghĩa vụ:</a:t>
            </a:r>
          </a:p>
          <a:p>
            <a:pPr algn="just">
              <a:spcBef>
                <a:spcPts val="400"/>
              </a:spcBef>
              <a:spcAft>
                <a:spcPts val="400"/>
              </a:spcAft>
            </a:pPr>
            <a:r>
              <a:rPr lang="vi-VN" sz="2000" b="0" i="0" dirty="0">
                <a:solidFill>
                  <a:srgbClr val="000000"/>
                </a:solidFill>
                <a:effectLst/>
                <a:latin typeface="+mj-lt"/>
              </a:rPr>
              <a:t>a) Tuân thủ quy định của pháp luật về tiếp cận thông tin;</a:t>
            </a:r>
          </a:p>
          <a:p>
            <a:pPr algn="just">
              <a:spcBef>
                <a:spcPts val="400"/>
              </a:spcBef>
              <a:spcAft>
                <a:spcPts val="400"/>
              </a:spcAft>
            </a:pPr>
            <a:r>
              <a:rPr lang="vi-VN" sz="2000" b="0" i="0" dirty="0">
                <a:solidFill>
                  <a:srgbClr val="000000"/>
                </a:solidFill>
                <a:effectLst/>
                <a:latin typeface="+mj-lt"/>
              </a:rPr>
              <a:t>b) Không làm sai lệch nội dung thông tin đã được cung cấp;</a:t>
            </a:r>
          </a:p>
          <a:p>
            <a:pPr algn="just">
              <a:spcBef>
                <a:spcPts val="400"/>
              </a:spcBef>
              <a:spcAft>
                <a:spcPts val="400"/>
              </a:spcAft>
            </a:pPr>
            <a:r>
              <a:rPr lang="vi-VN" sz="2000" b="0" i="0" dirty="0">
                <a:solidFill>
                  <a:srgbClr val="000000"/>
                </a:solidFill>
                <a:effectLst/>
                <a:latin typeface="+mj-lt"/>
              </a:rPr>
              <a:t>c) Không xâm phạm quyền và lợi ích hợp pháp của cơ quan, tổ chức hoặc của người khác khi thực hiện quyền tiếp cận thông tin.</a:t>
            </a:r>
          </a:p>
          <a:p>
            <a:pPr algn="just">
              <a:spcBef>
                <a:spcPts val="400"/>
              </a:spcBef>
              <a:spcAft>
                <a:spcPts val="400"/>
              </a:spcAft>
            </a:pPr>
            <a:r>
              <a:rPr lang="vi-VN" sz="2000" b="1" kern="0" dirty="0">
                <a:solidFill>
                  <a:srgbClr val="0070C0"/>
                </a:solidFill>
                <a:effectLst/>
                <a:latin typeface="+mj-lt"/>
                <a:ea typeface="Times New Roman" panose="02020603050405020304" pitchFamily="18" charset="0"/>
                <a:cs typeface="Times New Roman" panose="02020603050405020304" pitchFamily="18" charset="0"/>
              </a:rPr>
              <a:t>Đ</a:t>
            </a:r>
            <a:r>
              <a:rPr lang="en-US" sz="2000" b="1" kern="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iều</a:t>
            </a:r>
            <a:r>
              <a:rPr lang="en-US" sz="2000" b="1" kern="0" dirty="0">
                <a:solidFill>
                  <a:srgbClr val="0070C0"/>
                </a:solidFill>
                <a:effectLst/>
                <a:latin typeface="+mj-lt"/>
                <a:ea typeface="Times New Roman" panose="02020603050405020304" pitchFamily="18" charset="0"/>
                <a:cs typeface="Times New Roman" panose="02020603050405020304" pitchFamily="18" charset="0"/>
              </a:rPr>
              <a:t> </a:t>
            </a:r>
            <a:r>
              <a:rPr lang="vi-VN" sz="2000" b="1" kern="0" dirty="0">
                <a:solidFill>
                  <a:srgbClr val="0070C0"/>
                </a:solidFill>
                <a:effectLst/>
                <a:latin typeface="+mj-lt"/>
                <a:ea typeface="Times New Roman" panose="02020603050405020304" pitchFamily="18" charset="0"/>
                <a:cs typeface="Times New Roman" panose="02020603050405020304" pitchFamily="18" charset="0"/>
              </a:rPr>
              <a:t>10:</a:t>
            </a:r>
            <a:r>
              <a:rPr lang="en-US" sz="2000" b="1" kern="0" dirty="0">
                <a:solidFill>
                  <a:srgbClr val="0070C0"/>
                </a:solidFill>
                <a:effectLst/>
                <a:latin typeface="+mj-lt"/>
                <a:ea typeface="Times New Roman" panose="02020603050405020304" pitchFamily="18" charset="0"/>
                <a:cs typeface="Times New Roman" panose="02020603050405020304" pitchFamily="18" charset="0"/>
              </a:rPr>
              <a:t> </a:t>
            </a:r>
            <a:r>
              <a:rPr lang="vi-VN" sz="2000" b="1" i="0" u="none" strike="noStrike" dirty="0">
                <a:solidFill>
                  <a:srgbClr val="0070C0"/>
                </a:solidFill>
                <a:effectLst/>
                <a:latin typeface="+mj-lt"/>
              </a:rPr>
              <a:t>Cách thức tiếp cận thông tin</a:t>
            </a:r>
            <a:endParaRPr lang="vi-VN" sz="2000" b="0" i="0" dirty="0">
              <a:solidFill>
                <a:srgbClr val="0070C0"/>
              </a:solidFill>
              <a:effectLst/>
              <a:latin typeface="+mj-lt"/>
            </a:endParaRPr>
          </a:p>
          <a:p>
            <a:pPr algn="just">
              <a:spcBef>
                <a:spcPts val="400"/>
              </a:spcBef>
              <a:spcAft>
                <a:spcPts val="400"/>
              </a:spcAft>
            </a:pPr>
            <a:r>
              <a:rPr lang="vi-VN" sz="2000" b="0" i="0" dirty="0">
                <a:solidFill>
                  <a:srgbClr val="000000"/>
                </a:solidFill>
                <a:effectLst/>
                <a:latin typeface="+mj-lt"/>
              </a:rPr>
              <a:t>Công dân được tiếp cận thông tin bằng các cách thức sau:</a:t>
            </a:r>
          </a:p>
          <a:p>
            <a:pPr algn="just">
              <a:spcBef>
                <a:spcPts val="400"/>
              </a:spcBef>
              <a:spcAft>
                <a:spcPts val="400"/>
              </a:spcAft>
            </a:pPr>
            <a:r>
              <a:rPr lang="vi-VN" sz="2000" b="0" i="0" dirty="0">
                <a:solidFill>
                  <a:srgbClr val="000000"/>
                </a:solidFill>
                <a:effectLst/>
                <a:latin typeface="+mj-lt"/>
              </a:rPr>
              <a:t>1. Tự do tiếp cận thông tin được cơ quan nhà nước công khai;</a:t>
            </a:r>
          </a:p>
          <a:p>
            <a:pPr algn="just">
              <a:spcBef>
                <a:spcPts val="400"/>
              </a:spcBef>
              <a:spcAft>
                <a:spcPts val="400"/>
              </a:spcAft>
            </a:pPr>
            <a:r>
              <a:rPr lang="vi-VN" sz="2000" b="0" i="0" dirty="0">
                <a:solidFill>
                  <a:srgbClr val="000000"/>
                </a:solidFill>
                <a:effectLst/>
                <a:latin typeface="+mj-lt"/>
              </a:rPr>
              <a:t>2. Yêu cầu cơ quan nhà nước cung cấp thông tin.</a:t>
            </a:r>
          </a:p>
          <a:p>
            <a:pPr>
              <a:spcBef>
                <a:spcPts val="600"/>
              </a:spcBef>
              <a:spcAft>
                <a:spcPts val="600"/>
              </a:spcAft>
            </a:pPr>
            <a:endParaRPr lang="vi-VN" sz="2000" b="0" i="0" dirty="0">
              <a:solidFill>
                <a:srgbClr val="0070C0"/>
              </a:solidFill>
              <a:effectLst/>
              <a:latin typeface="+mj-lt"/>
            </a:endParaRPr>
          </a:p>
          <a:p>
            <a:pPr algn="l">
              <a:spcBef>
                <a:spcPts val="600"/>
              </a:spcBef>
              <a:spcAft>
                <a:spcPts val="600"/>
              </a:spcAft>
            </a:pPr>
            <a:endParaRPr lang="vi-VN" sz="2000" b="0" i="0" dirty="0">
              <a:solidFill>
                <a:srgbClr val="000000"/>
              </a:solidFill>
              <a:effectLst/>
              <a:latin typeface="+mj-lt"/>
            </a:endParaRPr>
          </a:p>
          <a:p>
            <a:pPr marL="0" marR="0">
              <a:spcBef>
                <a:spcPts val="600"/>
              </a:spcBef>
              <a:spcAft>
                <a:spcPts val="600"/>
              </a:spcAft>
            </a:pPr>
            <a:endParaRPr lang="en-US" sz="19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600"/>
              </a:spcBef>
              <a:spcAft>
                <a:spcPts val="6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600"/>
              </a:spcBef>
              <a:spcAft>
                <a:spcPts val="600"/>
              </a:spcAft>
            </a:pPr>
            <a:endParaRPr lang="vi-VN"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541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rectangular frame with a white space&#10;&#10;Description automatically generated">
            <a:extLst>
              <a:ext uri="{FF2B5EF4-FFF2-40B4-BE49-F238E27FC236}">
                <a16:creationId xmlns:a16="http://schemas.microsoft.com/office/drawing/2014/main" id="{D704F178-6B9B-9DE4-9015-D76A1A8459D0}"/>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4" name="TextBox 5">
            <a:extLst>
              <a:ext uri="{FF2B5EF4-FFF2-40B4-BE49-F238E27FC236}">
                <a16:creationId xmlns:a16="http://schemas.microsoft.com/office/drawing/2014/main" id="{6531B211-69D7-911E-14F7-1B692D3EA22F}"/>
              </a:ext>
            </a:extLst>
          </p:cNvPr>
          <p:cNvSpPr txBox="1"/>
          <p:nvPr/>
        </p:nvSpPr>
        <p:spPr>
          <a:xfrm>
            <a:off x="637855" y="611332"/>
            <a:ext cx="10916285" cy="4949047"/>
          </a:xfrm>
          <a:prstGeom prst="rect">
            <a:avLst/>
          </a:prstGeom>
          <a:noFill/>
        </p:spPr>
        <p:txBody>
          <a:bodyPr wrap="square">
            <a:spAutoFit/>
          </a:bodyPr>
          <a:lstStyle/>
          <a:p>
            <a:pPr algn="just">
              <a:lnSpc>
                <a:spcPct val="115000"/>
              </a:lnSpc>
              <a:spcAft>
                <a:spcPts val="0"/>
              </a:spcAft>
            </a:pPr>
            <a:r>
              <a:rPr lang="en-GB" sz="2400" i="1" kern="1200" dirty="0">
                <a:solidFill>
                  <a:srgbClr val="0070C0"/>
                </a:solidFill>
                <a:effectLst/>
                <a:latin typeface="Times New Roman" panose="02020603050405020304" pitchFamily="18" charset="0"/>
                <a:ea typeface="Times New Roman" panose="02020603050405020304" pitchFamily="18" charset="0"/>
              </a:rPr>
              <a:t> </a:t>
            </a:r>
            <a:r>
              <a:rPr lang="vi-VN" sz="2400" b="1" dirty="0">
                <a:solidFill>
                  <a:srgbClr val="0070C0"/>
                </a:solidFill>
                <a:effectLst/>
                <a:latin typeface="Times New Roman" panose="02020603050405020304" pitchFamily="18" charset="0"/>
                <a:ea typeface="Times New Roman" panose="02020603050405020304" pitchFamily="18" charset="0"/>
              </a:rPr>
              <a:t>Đ</a:t>
            </a:r>
            <a:r>
              <a:rPr lang="en-US" sz="2400" b="1" dirty="0" err="1">
                <a:solidFill>
                  <a:srgbClr val="0070C0"/>
                </a:solidFill>
                <a:effectLst/>
                <a:latin typeface="Times New Roman" panose="02020603050405020304" pitchFamily="18" charset="0"/>
                <a:ea typeface="Times New Roman" panose="02020603050405020304" pitchFamily="18" charset="0"/>
              </a:rPr>
              <a:t>iều</a:t>
            </a:r>
            <a:r>
              <a:rPr lang="en-US" sz="2400" b="1" dirty="0">
                <a:solidFill>
                  <a:srgbClr val="0070C0"/>
                </a:solidFill>
                <a:effectLst/>
                <a:latin typeface="Times New Roman" panose="02020603050405020304" pitchFamily="18" charset="0"/>
                <a:ea typeface="Times New Roman" panose="02020603050405020304" pitchFamily="18" charset="0"/>
              </a:rPr>
              <a:t> </a:t>
            </a:r>
            <a:r>
              <a:rPr lang="vi-VN" sz="2400" b="1" dirty="0">
                <a:solidFill>
                  <a:srgbClr val="0070C0"/>
                </a:solidFill>
                <a:effectLst/>
                <a:latin typeface="Times New Roman" panose="02020603050405020304" pitchFamily="18" charset="0"/>
                <a:ea typeface="Times New Roman" panose="02020603050405020304" pitchFamily="18" charset="0"/>
              </a:rPr>
              <a:t>11: </a:t>
            </a:r>
            <a:r>
              <a:rPr lang="vi-VN" sz="2400" b="1" kern="1200" dirty="0">
                <a:solidFill>
                  <a:srgbClr val="0070C0"/>
                </a:solidFill>
                <a:effectLst/>
                <a:latin typeface="Times New Roman" panose="02020603050405020304" pitchFamily="18" charset="0"/>
                <a:ea typeface="Times New Roman" panose="02020603050405020304" pitchFamily="18" charset="0"/>
              </a:rPr>
              <a:t>Các hành vi bị nghiêm cấm</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1. Cố ý cung cấp thông tin sai lệch, không đầy đủ, trì hoãn việc cung cấp thông tin; hủy hoại thông tin; làm giả thông tin.</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2. Cung cấp hoặc sử dụng thông tin để chống lại Nhà nước Cộng hòa xã hội chủ nghĩa Việt Nam, phá hoại chính sách đoàn kết, kích động bạo lực.</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3. Cung cấp hoặc sử dụng thông tin nhằm xúc phạm danh dự, nhân phẩm, uy tín, gây kỳ thị về giới, gây thiệt hại về tài sản của cá nhân, cơ quan, tổ chức.</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4. Cản trở, đe dọa, trù dập người yêu cầu, người cung cấp thông tin.</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b="1" kern="1200" dirty="0">
                <a:solidFill>
                  <a:srgbClr val="0070C0"/>
                </a:solidFill>
                <a:effectLst/>
                <a:latin typeface="Times New Roman" panose="02020603050405020304" pitchFamily="18" charset="0"/>
                <a:ea typeface="Times New Roman" panose="02020603050405020304" pitchFamily="18" charset="0"/>
              </a:rPr>
              <a:t>Chương V </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b="1" kern="1200" dirty="0">
                <a:solidFill>
                  <a:srgbClr val="0070C0"/>
                </a:solidFill>
                <a:effectLst/>
                <a:latin typeface="Times New Roman" panose="02020603050405020304" pitchFamily="18" charset="0"/>
                <a:ea typeface="Times New Roman" panose="02020603050405020304" pitchFamily="18" charset="0"/>
              </a:rPr>
              <a:t>Điều 37: Hiệu lực thi hành</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Luật này có hiệu lực thi hành từ ngày 01 tháng 7 năm 2018.</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Chính phủ, cơ quan nhà nước có thẩm quyền quy định chi tiết các điều, khoản được giao trong luật.</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6176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white rectangular frame with flowers and birds&#10;&#10;Description automatically generated">
            <a:extLst>
              <a:ext uri="{FF2B5EF4-FFF2-40B4-BE49-F238E27FC236}">
                <a16:creationId xmlns:a16="http://schemas.microsoft.com/office/drawing/2014/main" id="{FC85E876-BD75-38F9-993B-40E6CBAD87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9" y="-2667003"/>
            <a:ext cx="6858001" cy="12192003"/>
          </a:xfrm>
          <a:prstGeom prst="rect">
            <a:avLst/>
          </a:prstGeom>
        </p:spPr>
      </p:pic>
      <p:sp>
        <p:nvSpPr>
          <p:cNvPr id="11" name="TextBox 10">
            <a:extLst>
              <a:ext uri="{FF2B5EF4-FFF2-40B4-BE49-F238E27FC236}">
                <a16:creationId xmlns:a16="http://schemas.microsoft.com/office/drawing/2014/main" id="{059622C8-BDED-C651-973A-C348ADB3AF4F}"/>
              </a:ext>
            </a:extLst>
          </p:cNvPr>
          <p:cNvSpPr txBox="1"/>
          <p:nvPr/>
        </p:nvSpPr>
        <p:spPr>
          <a:xfrm>
            <a:off x="1126432" y="813618"/>
            <a:ext cx="9535472" cy="4804392"/>
          </a:xfrm>
          <a:prstGeom prst="rect">
            <a:avLst/>
          </a:prstGeom>
          <a:noFill/>
        </p:spPr>
        <p:txBody>
          <a:bodyPr wrap="square">
            <a:spAutoFit/>
          </a:bodyPr>
          <a:lstStyle/>
          <a:p>
            <a:pPr algn="ctr"/>
            <a:r>
              <a:rPr lang="en-US" sz="2000" b="1" dirty="0">
                <a:solidFill>
                  <a:srgbClr val="0070C0"/>
                </a:solidFill>
                <a:latin typeface="Times New Roman" pitchFamily="18" charset="0"/>
                <a:cs typeface="Times New Roman" pitchFamily="18" charset="0"/>
              </a:rPr>
              <a:t>UỶ BAN NHÂN DÂN QUẬN BÌNH THẠNH</a:t>
            </a:r>
          </a:p>
          <a:p>
            <a:pPr algn="ctr"/>
            <a:r>
              <a:rPr lang="en-US" sz="2000" b="1" dirty="0">
                <a:solidFill>
                  <a:srgbClr val="0070C0"/>
                </a:solidFill>
                <a:latin typeface="Times New Roman" pitchFamily="18" charset="0"/>
                <a:cs typeface="Times New Roman" pitchFamily="18" charset="0"/>
              </a:rPr>
              <a:t>TRƯỜNG MẦM </a:t>
            </a:r>
            <a:r>
              <a:rPr lang="vi-VN" sz="2000" b="1" dirty="0">
                <a:solidFill>
                  <a:srgbClr val="0070C0"/>
                </a:solidFill>
                <a:latin typeface="Times New Roman" pitchFamily="18" charset="0"/>
                <a:cs typeface="Times New Roman" pitchFamily="18" charset="0"/>
              </a:rPr>
              <a:t>NON </a:t>
            </a:r>
            <a:r>
              <a:rPr lang="en-US" sz="2000" b="1" dirty="0">
                <a:solidFill>
                  <a:srgbClr val="0070C0"/>
                </a:solidFill>
                <a:latin typeface="Times New Roman" pitchFamily="18" charset="0"/>
                <a:cs typeface="Times New Roman" pitchFamily="18" charset="0"/>
              </a:rPr>
              <a:t>HỒNG NHI</a:t>
            </a:r>
          </a:p>
          <a:p>
            <a:pPr algn="ctr"/>
            <a:endParaRPr lang="en-US" sz="2800" dirty="0">
              <a:solidFill>
                <a:srgbClr val="FF0000"/>
              </a:solidFill>
              <a:latin typeface="Times New Roman" pitchFamily="18" charset="0"/>
              <a:cs typeface="Times New Roman" pitchFamily="18" charset="0"/>
            </a:endParaRPr>
          </a:p>
          <a:p>
            <a:pPr algn="ctr"/>
            <a:r>
              <a:rPr lang="en-US" sz="3600" b="1" dirty="0">
                <a:solidFill>
                  <a:srgbClr val="FF0066"/>
                </a:solidFill>
                <a:latin typeface="Times New Roman" pitchFamily="18" charset="0"/>
                <a:cs typeface="Times New Roman" pitchFamily="18" charset="0"/>
              </a:rPr>
              <a:t>TUYÊN TRUYỀN PHÁP LUẬT </a:t>
            </a:r>
            <a:endParaRPr lang="vi-VN" sz="3600" b="1" dirty="0">
              <a:solidFill>
                <a:srgbClr val="FF0066"/>
              </a:solidFill>
              <a:latin typeface="Times New Roman" pitchFamily="18" charset="0"/>
              <a:cs typeface="Times New Roman" pitchFamily="18" charset="0"/>
            </a:endParaRPr>
          </a:p>
          <a:p>
            <a:pPr algn="ctr"/>
            <a:r>
              <a:rPr lang="en-US" sz="3600" b="1" dirty="0">
                <a:solidFill>
                  <a:srgbClr val="FF0066"/>
                </a:solidFill>
                <a:latin typeface="Times New Roman" pitchFamily="18" charset="0"/>
                <a:cs typeface="Times New Roman" pitchFamily="18" charset="0"/>
              </a:rPr>
              <a:t>THÁNG </a:t>
            </a:r>
            <a:r>
              <a:rPr lang="vi-VN" sz="3600" b="1" dirty="0">
                <a:solidFill>
                  <a:srgbClr val="FF0066"/>
                </a:solidFill>
                <a:latin typeface="Times New Roman" pitchFamily="18" charset="0"/>
                <a:cs typeface="Times New Roman" pitchFamily="18" charset="0"/>
              </a:rPr>
              <a:t>3</a:t>
            </a:r>
          </a:p>
          <a:p>
            <a:pPr algn="ctr"/>
            <a:endParaRPr lang="vi-VN" sz="3600" b="1" dirty="0">
              <a:solidFill>
                <a:srgbClr val="FF0066"/>
              </a:solidFill>
              <a:latin typeface="Times New Roman" pitchFamily="18" charset="0"/>
              <a:cs typeface="Times New Roman" pitchFamily="18" charset="0"/>
            </a:endParaRPr>
          </a:p>
          <a:p>
            <a:pPr algn="ctr"/>
            <a:r>
              <a:rPr lang="vi-VN" sz="2800" b="1" kern="0" dirty="0">
                <a:solidFill>
                  <a:srgbClr val="FF0000"/>
                </a:solidFill>
                <a:latin typeface="Times New Roman" panose="02020603050405020304" pitchFamily="18" charset="0"/>
                <a:ea typeface="Times New Roman" panose="02020603050405020304" pitchFamily="18" charset="0"/>
                <a:cs typeface="Times New Roman" pitchFamily="18" charset="0"/>
              </a:rPr>
              <a:t>NGUỒN GỐC</a:t>
            </a:r>
            <a:r>
              <a:rPr lang="vi-VN" sz="2800" b="1" kern="0" dirty="0">
                <a:solidFill>
                  <a:srgbClr val="FF0000"/>
                </a:solidFill>
                <a:effectLst/>
                <a:latin typeface="Times New Roman" panose="02020603050405020304" pitchFamily="18" charset="0"/>
                <a:ea typeface="Times New Roman" panose="02020603050405020304" pitchFamily="18" charset="0"/>
                <a:cs typeface="Times New Roman" pitchFamily="18" charset="0"/>
              </a:rPr>
              <a:t> VÀ Ý NGHĨA</a:t>
            </a:r>
          </a:p>
          <a:p>
            <a:pPr algn="ctr"/>
            <a:r>
              <a:rPr lang="vi-VN" sz="2800" b="1" kern="0" dirty="0">
                <a:solidFill>
                  <a:srgbClr val="FF0000"/>
                </a:solidFill>
                <a:effectLst/>
                <a:latin typeface="Times New Roman" panose="02020603050405020304" pitchFamily="18" charset="0"/>
                <a:ea typeface="Times New Roman" panose="02020603050405020304" pitchFamily="18" charset="0"/>
                <a:cs typeface="Times New Roman" pitchFamily="18" charset="0"/>
              </a:rPr>
              <a:t>NGÀY QUỐC TẾ HẠNH PHÚC 20/3</a:t>
            </a:r>
          </a:p>
          <a:p>
            <a:pPr marL="0" marR="0" algn="ctr">
              <a:lnSpc>
                <a:spcPct val="115000"/>
              </a:lnSpc>
              <a:spcBef>
                <a:spcPts val="0"/>
              </a:spcBef>
              <a:spcAft>
                <a:spcPts val="0"/>
              </a:spcAft>
            </a:pPr>
            <a:endParaRPr lang="vi-VN" sz="2800" b="1"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r>
              <a:rPr lang="vi-VN" sz="2400" i="1" dirty="0">
                <a:solidFill>
                  <a:srgbClr val="000099"/>
                </a:solidFill>
                <a:latin typeface="Times New Roman" pitchFamily="18" charset="0"/>
                <a:cs typeface="Times New Roman" pitchFamily="18" charset="0"/>
              </a:rPr>
              <a:t>                                    </a:t>
            </a:r>
            <a:r>
              <a:rPr lang="en-GB" sz="2400" i="1" dirty="0">
                <a:solidFill>
                  <a:srgbClr val="000099"/>
                </a:solidFill>
                <a:latin typeface="Times New Roman" pitchFamily="18" charset="0"/>
                <a:cs typeface="Times New Roman" pitchFamily="18" charset="0"/>
              </a:rPr>
              <a:t>  </a:t>
            </a:r>
            <a:r>
              <a:rPr lang="vi-VN" sz="2400" i="1" dirty="0">
                <a:solidFill>
                  <a:srgbClr val="000099"/>
                </a:solidFill>
                <a:latin typeface="Times New Roman" pitchFamily="18" charset="0"/>
                <a:cs typeface="Times New Roman" pitchFamily="18" charset="0"/>
              </a:rPr>
              <a:t> </a:t>
            </a:r>
            <a:r>
              <a:rPr lang="en-GB" sz="2400" i="1" dirty="0">
                <a:solidFill>
                  <a:srgbClr val="000099"/>
                </a:solidFill>
                <a:latin typeface="Times New Roman" pitchFamily="18" charset="0"/>
                <a:cs typeface="Times New Roman" pitchFamily="18" charset="0"/>
              </a:rPr>
              <a:t>               </a:t>
            </a:r>
            <a:r>
              <a:rPr lang="en-US" sz="2400" i="1" dirty="0">
                <a:solidFill>
                  <a:srgbClr val="000099"/>
                </a:solidFill>
                <a:latin typeface="Times New Roman" pitchFamily="18" charset="0"/>
                <a:cs typeface="Times New Roman" pitchFamily="18" charset="0"/>
              </a:rPr>
              <a:t>Bình </a:t>
            </a:r>
            <a:r>
              <a:rPr lang="en-US" sz="2400" i="1" dirty="0" err="1">
                <a:solidFill>
                  <a:srgbClr val="000099"/>
                </a:solidFill>
                <a:latin typeface="Times New Roman" pitchFamily="18" charset="0"/>
                <a:cs typeface="Times New Roman" pitchFamily="18" charset="0"/>
              </a:rPr>
              <a:t>Thạnh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06</a:t>
            </a:r>
            <a:r>
              <a:rPr lang="vi-VN"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a:t>
            </a:r>
            <a:r>
              <a:rPr lang="vi-VN" sz="2400" i="1" dirty="0">
                <a:solidFill>
                  <a:srgbClr val="000099"/>
                </a:solidFill>
                <a:latin typeface="Times New Roman" pitchFamily="18" charset="0"/>
                <a:cs typeface="Times New Roman" pitchFamily="18" charset="0"/>
              </a:rPr>
              <a:t>3</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2025 </a:t>
            </a:r>
          </a:p>
        </p:txBody>
      </p:sp>
    </p:spTree>
    <p:extLst>
      <p:ext uri="{BB962C8B-B14F-4D97-AF65-F5344CB8AC3E}">
        <p14:creationId xmlns:p14="http://schemas.microsoft.com/office/powerpoint/2010/main" val="2756564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9F87B81-FFE5-C475-9A8E-14B74E5AF0B9}"/>
              </a:ext>
            </a:extLst>
          </p:cNvPr>
          <p:cNvSpPr/>
          <p:nvPr/>
        </p:nvSpPr>
        <p:spPr>
          <a:xfrm>
            <a:off x="1930317" y="6012719"/>
            <a:ext cx="8456901" cy="2021515"/>
          </a:xfrm>
          <a:prstGeom prst="rect">
            <a:avLst/>
          </a:prstGeom>
        </p:spPr>
        <p:txBody>
          <a:bodyPr wrap="square">
            <a:spAutoFit/>
          </a:bodyPr>
          <a:lstStyle/>
          <a:p>
            <a:pPr algn="ctr"/>
            <a:r>
              <a:rPr lang="vi-VN"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Mã QR nguồn gốc và ý nghĩa ngày quốc tế hạnh phúc 20/3</a:t>
            </a:r>
            <a:endParaRPr lang="vi-VN" sz="2400" b="1" kern="0" dirty="0">
              <a:solidFill>
                <a:srgbClr val="FF0000"/>
              </a:solidFill>
              <a:effectLst/>
              <a:latin typeface="Times New Roman" panose="02020603050405020304" pitchFamily="18" charset="0"/>
              <a:ea typeface="Times New Roman" panose="02020603050405020304"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9" name="Picture 18" descr="A basket with a photo frame&#10;&#10;Description automatically generated">
            <a:extLst>
              <a:ext uri="{FF2B5EF4-FFF2-40B4-BE49-F238E27FC236}">
                <a16:creationId xmlns:a16="http://schemas.microsoft.com/office/drawing/2014/main" id="{2129415A-CC38-DC02-9608-02DE44A2BE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9283" y="176264"/>
            <a:ext cx="5219700" cy="5857879"/>
          </a:xfrm>
          <a:prstGeom prst="rect">
            <a:avLst/>
          </a:prstGeom>
        </p:spPr>
      </p:pic>
      <p:pic>
        <p:nvPicPr>
          <p:cNvPr id="22" name="Picture 21" descr="A qr code with circles and dots&#10;&#10;Description automatically generated">
            <a:extLst>
              <a:ext uri="{FF2B5EF4-FFF2-40B4-BE49-F238E27FC236}">
                <a16:creationId xmlns:a16="http://schemas.microsoft.com/office/drawing/2014/main" id="{B9DE03FC-9B1B-1FAC-DE6D-574ADF5DE69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21147680">
            <a:off x="4589929" y="650100"/>
            <a:ext cx="2222636" cy="1957009"/>
          </a:xfrm>
          <a:prstGeom prst="rect">
            <a:avLst/>
          </a:prstGeom>
        </p:spPr>
      </p:pic>
    </p:spTree>
    <p:extLst>
      <p:ext uri="{BB962C8B-B14F-4D97-AF65-F5344CB8AC3E}">
        <p14:creationId xmlns:p14="http://schemas.microsoft.com/office/powerpoint/2010/main" val="136050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DAC8D97E-4092-DA55-7625-84F7365A3DDE}"/>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3" name="TextBox 2">
            <a:extLst>
              <a:ext uri="{FF2B5EF4-FFF2-40B4-BE49-F238E27FC236}">
                <a16:creationId xmlns:a16="http://schemas.microsoft.com/office/drawing/2014/main" id="{CD996AA4-408B-5986-9A3E-FA32F5FE31A6}"/>
              </a:ext>
            </a:extLst>
          </p:cNvPr>
          <p:cNvSpPr txBox="1"/>
          <p:nvPr/>
        </p:nvSpPr>
        <p:spPr>
          <a:xfrm>
            <a:off x="676121" y="507911"/>
            <a:ext cx="10879494" cy="6237220"/>
          </a:xfrm>
          <a:prstGeom prst="rect">
            <a:avLst/>
          </a:prstGeom>
          <a:noFill/>
        </p:spPr>
        <p:txBody>
          <a:bodyPr wrap="square">
            <a:spAutoFit/>
          </a:bodyPr>
          <a:lstStyle/>
          <a:p>
            <a:pPr algn="just"/>
            <a:r>
              <a:rPr lang="vi-VN" sz="2800" b="1" dirty="0">
                <a:solidFill>
                  <a:srgbClr val="0070C0"/>
                </a:solidFill>
                <a:effectLst/>
                <a:latin typeface="+mj-lt"/>
              </a:rPr>
              <a:t>   Nguồn gốc ra đời ngày </a:t>
            </a:r>
            <a:r>
              <a:rPr lang="vi-VN" sz="2800" b="1" dirty="0">
                <a:solidFill>
                  <a:srgbClr val="0070C0"/>
                </a:solidFill>
                <a:latin typeface="+mj-lt"/>
              </a:rPr>
              <a:t>q</a:t>
            </a:r>
            <a:r>
              <a:rPr lang="vi-VN" sz="2800" b="1" dirty="0">
                <a:solidFill>
                  <a:srgbClr val="0070C0"/>
                </a:solidFill>
                <a:effectLst/>
                <a:latin typeface="+mj-lt"/>
              </a:rPr>
              <a:t>uốc tế hạnh phúc</a:t>
            </a:r>
          </a:p>
          <a:p>
            <a:pPr algn="just"/>
            <a:r>
              <a:rPr lang="vi-VN" sz="2800" b="0" i="0" dirty="0">
                <a:solidFill>
                  <a:srgbClr val="333333"/>
                </a:solidFill>
                <a:effectLst/>
                <a:latin typeface="+mj-lt"/>
              </a:rPr>
              <a:t>   Ngày quốc tế Hạnh Phúc </a:t>
            </a:r>
            <a:r>
              <a:rPr lang="vi-VN" sz="2800" i="0" dirty="0">
                <a:effectLst/>
                <a:latin typeface="+mj-lt"/>
              </a:rPr>
              <a:t>bắt nguồn từ ý tưởng của nước Bhutan,</a:t>
            </a:r>
            <a:r>
              <a:rPr lang="vi-VN" sz="2800" b="0" i="0" dirty="0">
                <a:solidFill>
                  <a:srgbClr val="333333"/>
                </a:solidFill>
                <a:effectLst/>
                <a:latin typeface="+mj-lt"/>
              </a:rPr>
              <a:t> một quốc gia có chỉ số hạnh phúc cao dựa trên các tiêu chí về sức khỏe, tinh thần, giáo dục, môi trường, chất lượng quản lý và mức sống của người dân.</a:t>
            </a:r>
          </a:p>
          <a:p>
            <a:pPr algn="just"/>
            <a:r>
              <a:rPr lang="vi-VN" sz="2800" i="0" dirty="0">
                <a:solidFill>
                  <a:srgbClr val="333333"/>
                </a:solidFill>
                <a:effectLst/>
                <a:latin typeface="+mj-lt"/>
              </a:rPr>
              <a:t>   Vào đầu thập kỷ 70 của thế kỷ XX, quốc gia này đã ghi nhận vai trò của hạnh phúc quốc gia, họ coi trọng hạnh phúc quốc gia hơn thu nhập quốc dân GNI và đề ra nhiều mục tiêu đến vấn đề hạnh phúc. Họ cho ra nhu cầu của ngày này rất cần thiết với tất cả các nước và con người trên thế giới.</a:t>
            </a:r>
          </a:p>
          <a:p>
            <a:pPr algn="just"/>
            <a:r>
              <a:rPr lang="vi-VN" sz="2800" b="0" i="0" dirty="0">
                <a:solidFill>
                  <a:srgbClr val="333333"/>
                </a:solidFill>
                <a:effectLst/>
                <a:latin typeface="+mj-lt"/>
              </a:rPr>
              <a:t>Tổng Thư ký Liên Hợp Quốc Ban Ki Moon chính thức công bố chọn ngày 20/3 làm ngày quốc tế hạnh phúc tại một hội nghị của Liên Hợp Quốc vào tháng 6/2012.</a:t>
            </a:r>
          </a:p>
          <a:p>
            <a:pPr algn="just"/>
            <a:endParaRPr lang="vi-VN" sz="2800" b="0" i="0" dirty="0">
              <a:solidFill>
                <a:srgbClr val="333333"/>
              </a:solidFill>
              <a:effectLst/>
              <a:latin typeface="+mj-lt"/>
            </a:endParaRPr>
          </a:p>
          <a:p>
            <a:pPr marL="0" marR="0" algn="just">
              <a:lnSpc>
                <a:spcPct val="115000"/>
              </a:lnSpc>
              <a:spcBef>
                <a:spcPts val="600"/>
              </a:spcBef>
              <a:spcAft>
                <a:spcPts val="600"/>
              </a:spcAft>
            </a:pPr>
            <a:endParaRPr lang="en-US" sz="2800" kern="100" dirty="0">
              <a:effectLst/>
              <a:latin typeface="+mj-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6587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FC13788A-8C94-9543-EAF0-5D43D897D396}"/>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552699" y="-2781300"/>
            <a:ext cx="7105648" cy="12420601"/>
          </a:xfrm>
          <a:prstGeom prst="rect">
            <a:avLst/>
          </a:prstGeom>
        </p:spPr>
      </p:pic>
      <p:sp>
        <p:nvSpPr>
          <p:cNvPr id="6" name="TextBox 5">
            <a:extLst>
              <a:ext uri="{FF2B5EF4-FFF2-40B4-BE49-F238E27FC236}">
                <a16:creationId xmlns:a16="http://schemas.microsoft.com/office/drawing/2014/main" id="{51E8220F-0DF8-5847-2ABD-EC8C6FCB88BA}"/>
              </a:ext>
            </a:extLst>
          </p:cNvPr>
          <p:cNvSpPr txBox="1"/>
          <p:nvPr/>
        </p:nvSpPr>
        <p:spPr>
          <a:xfrm>
            <a:off x="549144" y="480123"/>
            <a:ext cx="11076800" cy="4867615"/>
          </a:xfrm>
          <a:prstGeom prst="rect">
            <a:avLst/>
          </a:prstGeom>
          <a:noFill/>
        </p:spPr>
        <p:txBody>
          <a:bodyPr wrap="square">
            <a:spAutoFit/>
          </a:bodyPr>
          <a:lstStyle/>
          <a:p>
            <a:pPr algn="l"/>
            <a:r>
              <a:rPr lang="vi-VN" sz="2800" b="1" dirty="0">
                <a:solidFill>
                  <a:srgbClr val="0070C0"/>
                </a:solidFill>
                <a:effectLst/>
                <a:latin typeface="+mj-lt"/>
              </a:rPr>
              <a:t>   Ý nghĩa ngày quốc tế hạnh phúc</a:t>
            </a:r>
          </a:p>
          <a:p>
            <a:pPr algn="just"/>
            <a:r>
              <a:rPr lang="vi-VN" sz="2800" i="0" dirty="0">
                <a:solidFill>
                  <a:srgbClr val="333333"/>
                </a:solidFill>
                <a:effectLst/>
                <a:latin typeface="+mj-lt"/>
              </a:rPr>
              <a:t>   Lý do chọn ngày 20/3 bởi ngày này thể hiện cho sự cân bằng. Vì vào ngày này mặt trời sẽ nằm ngang đường xích đạo nên ngày này sẽ có độ dài ngày và đêm bằng nhau, cũng như sự cân bằng giữa âm và dương, giữa ánh sáng và bóng tối, giữa ước mơ và hiện thực.</a:t>
            </a:r>
          </a:p>
          <a:p>
            <a:pPr algn="just"/>
            <a:r>
              <a:rPr lang="vi-VN" sz="2800" i="0" dirty="0">
                <a:solidFill>
                  <a:srgbClr val="333333"/>
                </a:solidFill>
                <a:effectLst/>
                <a:latin typeface="+mj-lt"/>
              </a:rPr>
              <a:t>   Từ đó, ngày quốc tế hạnh phúc 20/3 cũng truyền tải thông điệp rằng: “Cân bằng, hài hòa là một trong những chìa khóa để mang đến hạnh phúc”.</a:t>
            </a:r>
          </a:p>
          <a:p>
            <a:pPr algn="just"/>
            <a:r>
              <a:rPr lang="vi-VN" sz="2800" i="0" dirty="0">
                <a:solidFill>
                  <a:srgbClr val="333333"/>
                </a:solidFill>
                <a:effectLst/>
                <a:latin typeface="+mj-lt"/>
              </a:rPr>
              <a:t>   Ngoài ra, ngày Quốc tế hạnh phúc là nhu cầu về một cách tiếp cận tăng trưởng kinh tế cân bằng, có ý nghĩa thúc đẩy về sự phát triển bền vững, xóa nghèo và phấn đấu vì hạnh phúc và sự thịnh vượng cho tất cả mọi người.</a:t>
            </a:r>
          </a:p>
          <a:p>
            <a:pPr marL="0" marR="0">
              <a:lnSpc>
                <a:spcPct val="115000"/>
              </a:lnSpc>
              <a:spcBef>
                <a:spcPts val="0"/>
              </a:spcBef>
              <a:spcAft>
                <a:spcPts val="0"/>
              </a:spcAft>
            </a:pPr>
            <a:endParaRPr lang="en-US" sz="2800" i="1" kern="100" dirty="0">
              <a:solidFill>
                <a:srgbClr val="0070C0"/>
              </a:solidFill>
              <a:effectLst/>
              <a:latin typeface="+mj-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22493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quare frame with a bow on it&#10;&#10;Description automatically generated">
            <a:extLst>
              <a:ext uri="{FF2B5EF4-FFF2-40B4-BE49-F238E27FC236}">
                <a16:creationId xmlns:a16="http://schemas.microsoft.com/office/drawing/2014/main" id="{FCCFE33F-27EF-41C1-04A3-F3875367B6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740BE72F-3BFC-47CB-6126-E50F8EA6DA02}"/>
              </a:ext>
            </a:extLst>
          </p:cNvPr>
          <p:cNvSpPr txBox="1"/>
          <p:nvPr/>
        </p:nvSpPr>
        <p:spPr>
          <a:xfrm>
            <a:off x="1858945" y="966787"/>
            <a:ext cx="8661679" cy="5232202"/>
          </a:xfrm>
          <a:prstGeom prst="rect">
            <a:avLst/>
          </a:prstGeom>
          <a:noFill/>
        </p:spPr>
        <p:txBody>
          <a:bodyPr wrap="square">
            <a:spAutoFit/>
          </a:bodyPr>
          <a:lstStyle/>
          <a:p>
            <a:pPr algn="ctr"/>
            <a:r>
              <a:rPr lang="en-US" sz="2000" b="1" dirty="0">
                <a:solidFill>
                  <a:srgbClr val="0070C0"/>
                </a:solidFill>
                <a:latin typeface="Times New Roman" pitchFamily="18" charset="0"/>
                <a:cs typeface="Times New Roman" pitchFamily="18" charset="0"/>
              </a:rPr>
              <a:t>UỶ BAN NHÂN DÂN QUẬN BÌNH THẠNH</a:t>
            </a:r>
          </a:p>
          <a:p>
            <a:pPr algn="ctr"/>
            <a:r>
              <a:rPr lang="en-US" sz="2000" b="1" dirty="0">
                <a:solidFill>
                  <a:srgbClr val="0070C0"/>
                </a:solidFill>
                <a:latin typeface="Times New Roman" pitchFamily="18" charset="0"/>
                <a:cs typeface="Times New Roman" pitchFamily="18" charset="0"/>
              </a:rPr>
              <a:t>TRƯỜNG MẦM </a:t>
            </a:r>
            <a:r>
              <a:rPr lang="vi-VN" sz="2000" b="1" dirty="0">
                <a:solidFill>
                  <a:srgbClr val="0070C0"/>
                </a:solidFill>
                <a:latin typeface="Times New Roman" pitchFamily="18" charset="0"/>
                <a:cs typeface="Times New Roman" pitchFamily="18" charset="0"/>
              </a:rPr>
              <a:t>NON </a:t>
            </a:r>
            <a:r>
              <a:rPr lang="en-US" sz="2000" b="1" dirty="0">
                <a:solidFill>
                  <a:srgbClr val="0070C0"/>
                </a:solidFill>
                <a:latin typeface="Times New Roman" pitchFamily="18" charset="0"/>
                <a:cs typeface="Times New Roman" pitchFamily="18" charset="0"/>
              </a:rPr>
              <a:t>HỒNG NHI</a:t>
            </a:r>
          </a:p>
          <a:p>
            <a:pPr algn="ctr"/>
            <a:endParaRPr lang="en-US" sz="2800" dirty="0">
              <a:solidFill>
                <a:srgbClr val="FF0000"/>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TUYÊN TRUYỀN PHÁP LUẬT </a:t>
            </a:r>
            <a:endParaRPr lang="vi-VN" sz="2800" b="1" dirty="0">
              <a:solidFill>
                <a:srgbClr val="FF0066"/>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THÁNG </a:t>
            </a:r>
            <a:r>
              <a:rPr lang="vi-VN" sz="2800" b="1" dirty="0">
                <a:solidFill>
                  <a:srgbClr val="FF0066"/>
                </a:solidFill>
                <a:latin typeface="Times New Roman" pitchFamily="18" charset="0"/>
                <a:cs typeface="Times New Roman" pitchFamily="18" charset="0"/>
              </a:rPr>
              <a:t>3</a:t>
            </a:r>
          </a:p>
          <a:p>
            <a:pPr algn="ctr"/>
            <a:endParaRPr lang="vi-VN" sz="2800" b="1" dirty="0">
              <a:solidFill>
                <a:srgbClr val="FF0066"/>
              </a:solidFill>
              <a:latin typeface="Times New Roman" pitchFamily="18" charset="0"/>
              <a:cs typeface="Times New Roman" pitchFamily="18" charset="0"/>
            </a:endParaRPr>
          </a:p>
          <a:p>
            <a:pPr algn="ctr"/>
            <a:r>
              <a:rPr lang="en-US" sz="2800" b="1" dirty="0" err="1">
                <a:solidFill>
                  <a:srgbClr val="FF0000"/>
                </a:solidFill>
                <a:latin typeface="Times New Roman" pitchFamily="18" charset="0"/>
                <a:cs typeface="Times New Roman" pitchFamily="18" charset="0"/>
              </a:rPr>
              <a:t>Số</a:t>
            </a:r>
            <a:r>
              <a:rPr lang="en-US" sz="2800" b="1" dirty="0">
                <a:solidFill>
                  <a:srgbClr val="FF0000"/>
                </a:solidFill>
                <a:latin typeface="Times New Roman" pitchFamily="18" charset="0"/>
                <a:cs typeface="Times New Roman" pitchFamily="18" charset="0"/>
              </a:rPr>
              <a:t>: 36/2018/QH14</a:t>
            </a:r>
            <a:endParaRPr lang="vi-VN" sz="2800" b="1" dirty="0">
              <a:solidFill>
                <a:srgbClr val="FF0066"/>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LUẬT PHÒNG CHỐNG THAM NHŨNG </a:t>
            </a:r>
            <a:endParaRPr lang="vi-VN" sz="2800" b="1" dirty="0">
              <a:solidFill>
                <a:srgbClr val="FF0000"/>
              </a:solidFill>
              <a:latin typeface="Times New Roman" pitchFamily="18" charset="0"/>
              <a:cs typeface="Times New Roman" pitchFamily="18" charset="0"/>
            </a:endParaRPr>
          </a:p>
          <a:p>
            <a:pPr algn="ctr"/>
            <a:r>
              <a:rPr lang="vi-VN" sz="2800" b="1" dirty="0">
                <a:solidFill>
                  <a:srgbClr val="00B050"/>
                </a:solidFill>
                <a:latin typeface="Times New Roman" pitchFamily="18" charset="0"/>
                <a:cs typeface="Times New Roman" pitchFamily="18" charset="0"/>
              </a:rPr>
              <a:t>Dựa theo công văn số: 356/GDĐT</a:t>
            </a:r>
          </a:p>
          <a:p>
            <a:pPr algn="ctr"/>
            <a:r>
              <a:rPr lang="vi-VN" sz="2800" b="1" dirty="0">
                <a:solidFill>
                  <a:srgbClr val="00B050"/>
                </a:solidFill>
                <a:latin typeface="Times New Roman" pitchFamily="18" charset="0"/>
                <a:cs typeface="Times New Roman" pitchFamily="18" charset="0"/>
              </a:rPr>
              <a:t>V/v triển khai thực hiện theo văn bản số 9663/VPCP-VI ngày 8/12/2023 của văn phòng chính phủ</a:t>
            </a:r>
          </a:p>
          <a:p>
            <a:pPr algn="ctr"/>
            <a:endParaRPr lang="en-US" dirty="0">
              <a:solidFill>
                <a:srgbClr val="FF0000"/>
              </a:solidFill>
              <a:latin typeface="Times New Roman" pitchFamily="18" charset="0"/>
              <a:cs typeface="Times New Roman" pitchFamily="18" charset="0"/>
            </a:endParaRPr>
          </a:p>
          <a:p>
            <a:pPr algn="ctr"/>
            <a:r>
              <a:rPr lang="vi-VN" sz="2400" i="1" dirty="0">
                <a:solidFill>
                  <a:srgbClr val="000099"/>
                </a:solidFill>
                <a:latin typeface="Times New Roman" pitchFamily="18" charset="0"/>
                <a:cs typeface="Times New Roman" pitchFamily="18" charset="0"/>
              </a:rPr>
              <a:t>                                       </a:t>
            </a:r>
            <a:r>
              <a:rPr lang="en-US" sz="2400" i="1" dirty="0">
                <a:solidFill>
                  <a:srgbClr val="000099"/>
                </a:solidFill>
                <a:latin typeface="Times New Roman" pitchFamily="18" charset="0"/>
                <a:cs typeface="Times New Roman" pitchFamily="18" charset="0"/>
              </a:rPr>
              <a:t>Bình </a:t>
            </a:r>
            <a:r>
              <a:rPr lang="en-US" sz="2400" i="1" dirty="0" err="1">
                <a:solidFill>
                  <a:srgbClr val="000099"/>
                </a:solidFill>
                <a:latin typeface="Times New Roman" pitchFamily="18" charset="0"/>
                <a:cs typeface="Times New Roman" pitchFamily="18" charset="0"/>
              </a:rPr>
              <a:t>Thạnh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06</a:t>
            </a:r>
            <a:r>
              <a:rPr lang="vi-VN"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a:t>
            </a:r>
            <a:r>
              <a:rPr lang="vi-VN" sz="2400" i="1" dirty="0">
                <a:solidFill>
                  <a:srgbClr val="000099"/>
                </a:solidFill>
                <a:latin typeface="Times New Roman" pitchFamily="18" charset="0"/>
                <a:cs typeface="Times New Roman" pitchFamily="18" charset="0"/>
              </a:rPr>
              <a:t>3</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2025</a:t>
            </a:r>
          </a:p>
        </p:txBody>
      </p:sp>
    </p:spTree>
    <p:extLst>
      <p:ext uri="{BB962C8B-B14F-4D97-AF65-F5344CB8AC3E}">
        <p14:creationId xmlns:p14="http://schemas.microsoft.com/office/powerpoint/2010/main" val="3868766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TotalTime>
  <Words>1838</Words>
  <Application>Microsoft Office PowerPoint</Application>
  <PresentationFormat>Widescreen</PresentationFormat>
  <Paragraphs>132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Maytinh</cp:lastModifiedBy>
  <cp:revision>50</cp:revision>
  <dcterms:created xsi:type="dcterms:W3CDTF">2023-12-31T06:25:31Z</dcterms:created>
  <dcterms:modified xsi:type="dcterms:W3CDTF">2025-03-06T13:18:04Z</dcterms:modified>
</cp:coreProperties>
</file>